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8" r:id="rId3"/>
    <p:sldMasterId id="2147483750" r:id="rId4"/>
    <p:sldMasterId id="2147483762" r:id="rId5"/>
    <p:sldMasterId id="2147483802" r:id="rId6"/>
    <p:sldMasterId id="2147483814" r:id="rId7"/>
    <p:sldMasterId id="2147483826" r:id="rId8"/>
    <p:sldMasterId id="2147483838" r:id="rId9"/>
    <p:sldMasterId id="2147483850" r:id="rId10"/>
  </p:sldMasterIdLst>
  <p:notesMasterIdLst>
    <p:notesMasterId r:id="rId67"/>
  </p:notesMasterIdLst>
  <p:sldIdLst>
    <p:sldId id="1460" r:id="rId11"/>
    <p:sldId id="1461" r:id="rId12"/>
    <p:sldId id="1464" r:id="rId13"/>
    <p:sldId id="412" r:id="rId14"/>
    <p:sldId id="1462" r:id="rId15"/>
    <p:sldId id="767" r:id="rId16"/>
    <p:sldId id="413" r:id="rId17"/>
    <p:sldId id="1463" r:id="rId18"/>
    <p:sldId id="264" r:id="rId19"/>
    <p:sldId id="416" r:id="rId20"/>
    <p:sldId id="311" r:id="rId21"/>
    <p:sldId id="441" r:id="rId22"/>
    <p:sldId id="1156" r:id="rId23"/>
    <p:sldId id="1469" r:id="rId24"/>
    <p:sldId id="1468" r:id="rId25"/>
    <p:sldId id="322" r:id="rId26"/>
    <p:sldId id="1470" r:id="rId27"/>
    <p:sldId id="1121" r:id="rId28"/>
    <p:sldId id="769" r:id="rId29"/>
    <p:sldId id="771" r:id="rId30"/>
    <p:sldId id="813" r:id="rId31"/>
    <p:sldId id="772" r:id="rId32"/>
    <p:sldId id="774" r:id="rId33"/>
    <p:sldId id="777" r:id="rId34"/>
    <p:sldId id="815" r:id="rId35"/>
    <p:sldId id="1456" r:id="rId36"/>
    <p:sldId id="785" r:id="rId37"/>
    <p:sldId id="786" r:id="rId38"/>
    <p:sldId id="787" r:id="rId39"/>
    <p:sldId id="788" r:id="rId40"/>
    <p:sldId id="1465" r:id="rId41"/>
    <p:sldId id="790" r:id="rId42"/>
    <p:sldId id="1457" r:id="rId43"/>
    <p:sldId id="274" r:id="rId44"/>
    <p:sldId id="271" r:id="rId45"/>
    <p:sldId id="288" r:id="rId46"/>
    <p:sldId id="1466" r:id="rId47"/>
    <p:sldId id="292" r:id="rId48"/>
    <p:sldId id="795" r:id="rId49"/>
    <p:sldId id="409" r:id="rId50"/>
    <p:sldId id="996" r:id="rId51"/>
    <p:sldId id="798" r:id="rId52"/>
    <p:sldId id="410" r:id="rId53"/>
    <p:sldId id="1117" r:id="rId54"/>
    <p:sldId id="261" r:id="rId55"/>
    <p:sldId id="762" r:id="rId56"/>
    <p:sldId id="789" r:id="rId57"/>
    <p:sldId id="776" r:id="rId58"/>
    <p:sldId id="816" r:id="rId59"/>
    <p:sldId id="802" r:id="rId60"/>
    <p:sldId id="817" r:id="rId61"/>
    <p:sldId id="818" r:id="rId62"/>
    <p:sldId id="500" r:id="rId63"/>
    <p:sldId id="279" r:id="rId64"/>
    <p:sldId id="1249" r:id="rId65"/>
    <p:sldId id="800" r:id="rId6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8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ru-RU" sz="2800" b="1" kern="1200" dirty="0">
                <a:solidFill>
                  <a:srgbClr val="1A444A"/>
                </a:solidFill>
                <a:latin typeface="+mn-lt"/>
                <a:ea typeface="Calibri"/>
                <a:cs typeface="Times New Roman"/>
              </a:defRPr>
            </a:pPr>
            <a:r>
              <a:rPr lang="ru-RU" sz="2800" b="1" kern="1200" dirty="0">
                <a:solidFill>
                  <a:srgbClr val="1A444A"/>
                </a:solidFill>
                <a:latin typeface="+mn-lt"/>
                <a:ea typeface="Calibri"/>
                <a:cs typeface="Times New Roman"/>
              </a:rPr>
              <a:t>Возраст  </a:t>
            </a:r>
          </a:p>
        </c:rich>
      </c:tx>
      <c:layout>
        <c:manualLayout>
          <c:xMode val="edge"/>
          <c:yMode val="edge"/>
          <c:x val="0.49037112811448119"/>
          <c:y val="6.044604595457157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263294193929602E-2"/>
          <c:y val="0.14038826849128114"/>
          <c:w val="0.44178961459321947"/>
          <c:h val="0.77909708326033034"/>
        </c:manualLayout>
      </c:layout>
      <c:pieChart>
        <c:varyColors val="1"/>
        <c:ser>
          <c:idx val="0"/>
          <c:order val="0"/>
          <c:tx>
            <c:strRef>
              <c:f>Лист1!$E$10</c:f>
              <c:strCache>
                <c:ptCount val="1"/>
                <c:pt idx="0">
                  <c:v>доля</c:v>
                </c:pt>
              </c:strCache>
            </c:strRef>
          </c:tx>
          <c:explosion val="25"/>
          <c:cat>
            <c:strRef>
              <c:f>Лист1!$D$11:$D$13</c:f>
              <c:strCache>
                <c:ptCount val="3"/>
                <c:pt idx="0">
                  <c:v>45-47 (80%)</c:v>
                </c:pt>
                <c:pt idx="1">
                  <c:v>меньше 30 (15%)</c:v>
                </c:pt>
                <c:pt idx="2">
                  <c:v>больше 60 (5%)</c:v>
                </c:pt>
              </c:strCache>
            </c:strRef>
          </c:cat>
          <c:val>
            <c:numRef>
              <c:f>Лист1!$E$11:$E$13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C1-48A2-B6D1-9AB21AFAD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55238737841389274"/>
          <c:y val="4.0318436840351073E-2"/>
          <c:w val="0.47378862666052979"/>
          <c:h val="0.8567996096584922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12216889694248527"/>
          <c:y val="0.13073605247565084"/>
          <c:w val="0.33351897681866766"/>
          <c:h val="0.6650406899233418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57523670832402E-2"/>
          <c:y val="0.12799879598060065"/>
          <c:w val="0.48866682592671284"/>
          <c:h val="0.77972915189773728"/>
        </c:manualLayout>
      </c:layout>
      <c:doughnutChart>
        <c:varyColors val="1"/>
        <c:ser>
          <c:idx val="0"/>
          <c:order val="0"/>
          <c:explosion val="6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Лист1!$C$3:$C$5</c:f>
              <c:strCache>
                <c:ptCount val="3"/>
                <c:pt idx="0">
                  <c:v>учителя школ</c:v>
                </c:pt>
                <c:pt idx="1">
                  <c:v>работнико ДОУ</c:v>
                </c:pt>
                <c:pt idx="2">
                  <c:v>педагоги доп образования</c:v>
                </c:pt>
              </c:strCache>
            </c:strRef>
          </c:cat>
          <c:val>
            <c:numRef>
              <c:f>Лист1!$D$3:$D$5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0.37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1-4343-A46D-DD2881A05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662306408688908E-2"/>
          <c:y val="0.11013542405113144"/>
          <c:w val="0.49986204318885635"/>
          <c:h val="0.79759252382720647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explosion val="17"/>
            <c:extLst>
              <c:ext xmlns:c16="http://schemas.microsoft.com/office/drawing/2014/chart" uri="{C3380CC4-5D6E-409C-BE32-E72D297353CC}">
                <c16:uniqueId val="{00000000-58AA-4987-9FA1-7AB004063D08}"/>
              </c:ext>
            </c:extLst>
          </c:dPt>
          <c:dPt>
            <c:idx val="1"/>
            <c:bubble3D val="0"/>
            <c:explosion val="15"/>
            <c:extLst>
              <c:ext xmlns:c16="http://schemas.microsoft.com/office/drawing/2014/chart" uri="{C3380CC4-5D6E-409C-BE32-E72D297353CC}">
                <c16:uniqueId val="{00000001-58AA-4987-9FA1-7AB004063D08}"/>
              </c:ext>
            </c:extLst>
          </c:dPt>
          <c:dPt>
            <c:idx val="2"/>
            <c:bubble3D val="0"/>
            <c:explosion val="0"/>
            <c:extLst>
              <c:ext xmlns:c16="http://schemas.microsoft.com/office/drawing/2014/chart" uri="{C3380CC4-5D6E-409C-BE32-E72D297353CC}">
                <c16:uniqueId val="{00000002-58AA-4987-9FA1-7AB004063D0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Лист1!$C$3:$C$5</c:f>
              <c:strCache>
                <c:ptCount val="3"/>
                <c:pt idx="0">
                  <c:v>учителя школ</c:v>
                </c:pt>
                <c:pt idx="1">
                  <c:v>работнико ДОУ</c:v>
                </c:pt>
                <c:pt idx="2">
                  <c:v>педагоги доп образования</c:v>
                </c:pt>
              </c:strCache>
            </c:strRef>
          </c:cat>
          <c:val>
            <c:numRef>
              <c:f>Лист1!$D$3:$D$5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0.37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AA-4987-9FA1-7AB004063D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9.png"/></Relationships>
</file>

<file path=ppt/diagrams/_rels/data5.xml.rels><?xml version="1.0" encoding="UTF-8" standalone="yes"?>
<Relationships xmlns="http://schemas.openxmlformats.org/package/2006/relationships"><Relationship Id="rId2" Type="http://schemas.microsoft.com/office/2007/relationships/hdphoto" Target="../media/hdphoto4.wdp"/><Relationship Id="rId1" Type="http://schemas.openxmlformats.org/officeDocument/2006/relationships/image" Target="../media/image31.png"/></Relationships>
</file>

<file path=ppt/diagrams/_rels/data6.xml.rels><?xml version="1.0" encoding="UTF-8" standalone="yes"?>
<Relationships xmlns="http://schemas.openxmlformats.org/package/2006/relationships"><Relationship Id="rId2" Type="http://schemas.microsoft.com/office/2007/relationships/hdphoto" Target="../media/hdphoto5.wdp"/><Relationship Id="rId1" Type="http://schemas.openxmlformats.org/officeDocument/2006/relationships/image" Target="../media/image32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iagrams/_rels/drawing4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29.png"/></Relationships>
</file>

<file path=ppt/diagrams/_rels/drawing5.xml.rels><?xml version="1.0" encoding="UTF-8" standalone="yes"?>
<Relationships xmlns="http://schemas.openxmlformats.org/package/2006/relationships"><Relationship Id="rId2" Type="http://schemas.microsoft.com/office/2007/relationships/hdphoto" Target="../media/hdphoto4.wdp"/><Relationship Id="rId1" Type="http://schemas.openxmlformats.org/officeDocument/2006/relationships/image" Target="../media/image31.png"/></Relationships>
</file>

<file path=ppt/diagrams/_rels/drawing6.xml.rels><?xml version="1.0" encoding="UTF-8" standalone="yes"?>
<Relationships xmlns="http://schemas.openxmlformats.org/package/2006/relationships"><Relationship Id="rId2" Type="http://schemas.microsoft.com/office/2007/relationships/hdphoto" Target="../media/hdphoto5.wdp"/><Relationship Id="rId1" Type="http://schemas.openxmlformats.org/officeDocument/2006/relationships/image" Target="../media/image32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2F9C9A-7CD8-410D-B3C8-61566E2E2773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8D5C64F2-9DAD-450F-981E-771BC68543B9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Учебная деятельность</a:t>
          </a:r>
        </a:p>
      </dgm:t>
    </dgm:pt>
    <dgm:pt modelId="{6E1D1B68-CF14-41AC-81A2-AF2718EADAC7}" type="parTrans" cxnId="{1FFDC8B2-B63A-4A35-B1BB-BD6ABC71E20D}">
      <dgm:prSet/>
      <dgm:spPr/>
      <dgm:t>
        <a:bodyPr/>
        <a:lstStyle/>
        <a:p>
          <a:endParaRPr lang="ru-RU"/>
        </a:p>
      </dgm:t>
    </dgm:pt>
    <dgm:pt modelId="{E41B1BCB-ABFE-478B-96C7-2C9139A06737}" type="sibTrans" cxnId="{1FFDC8B2-B63A-4A35-B1BB-BD6ABC71E20D}">
      <dgm:prSet/>
      <dgm:spPr/>
      <dgm:t>
        <a:bodyPr/>
        <a:lstStyle/>
        <a:p>
          <a:endParaRPr lang="ru-RU"/>
        </a:p>
      </dgm:t>
    </dgm:pt>
    <dgm:pt modelId="{29F62870-AAF6-4F70-9A97-BC498314E52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/>
            <a:t>Учебная задача</a:t>
          </a:r>
        </a:p>
      </dgm:t>
    </dgm:pt>
    <dgm:pt modelId="{1ED22601-1E4F-4113-9B36-9EFEED0BB3B0}" type="parTrans" cxnId="{5B786A9F-EC66-4E7F-9C07-B27991EEFFEF}">
      <dgm:prSet/>
      <dgm:spPr/>
      <dgm:t>
        <a:bodyPr/>
        <a:lstStyle/>
        <a:p>
          <a:endParaRPr lang="ru-RU"/>
        </a:p>
      </dgm:t>
    </dgm:pt>
    <dgm:pt modelId="{6A44C635-199D-4957-B669-D3B0815CE3E4}" type="sibTrans" cxnId="{5B786A9F-EC66-4E7F-9C07-B27991EEFFEF}">
      <dgm:prSet/>
      <dgm:spPr/>
      <dgm:t>
        <a:bodyPr/>
        <a:lstStyle/>
        <a:p>
          <a:endParaRPr lang="ru-RU"/>
        </a:p>
      </dgm:t>
    </dgm:pt>
    <dgm:pt modelId="{CC983DE8-F489-4DCD-96D5-9F259C456137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/>
            <a:t>Умение учиться</a:t>
          </a:r>
        </a:p>
      </dgm:t>
    </dgm:pt>
    <dgm:pt modelId="{4A3E9E24-D63C-49D5-8765-3B9984B24432}" type="parTrans" cxnId="{EB557050-1B0C-490E-9161-B3C7E71E5713}">
      <dgm:prSet/>
      <dgm:spPr/>
      <dgm:t>
        <a:bodyPr/>
        <a:lstStyle/>
        <a:p>
          <a:endParaRPr lang="ru-RU"/>
        </a:p>
      </dgm:t>
    </dgm:pt>
    <dgm:pt modelId="{5A88C824-5023-487D-BCB5-46837C398ECE}" type="sibTrans" cxnId="{EB557050-1B0C-490E-9161-B3C7E71E5713}">
      <dgm:prSet/>
      <dgm:spPr/>
      <dgm:t>
        <a:bodyPr/>
        <a:lstStyle/>
        <a:p>
          <a:endParaRPr lang="ru-RU"/>
        </a:p>
      </dgm:t>
    </dgm:pt>
    <dgm:pt modelId="{9D46E5FF-81C2-4C7B-9AA8-31F6F3F456D0}" type="pres">
      <dgm:prSet presAssocID="{D02F9C9A-7CD8-410D-B3C8-61566E2E2773}" presName="linearFlow" presStyleCnt="0">
        <dgm:presLayoutVars>
          <dgm:dir/>
          <dgm:resizeHandles val="exact"/>
        </dgm:presLayoutVars>
      </dgm:prSet>
      <dgm:spPr/>
    </dgm:pt>
    <dgm:pt modelId="{221AB476-E741-44D5-9BEA-9AB450AD69B2}" type="pres">
      <dgm:prSet presAssocID="{8D5C64F2-9DAD-450F-981E-771BC68543B9}" presName="node" presStyleLbl="node1" presStyleIdx="0" presStyleCnt="3">
        <dgm:presLayoutVars>
          <dgm:bulletEnabled val="1"/>
        </dgm:presLayoutVars>
      </dgm:prSet>
      <dgm:spPr/>
    </dgm:pt>
    <dgm:pt modelId="{BF8397C1-65A8-490A-A6BD-A6EB4EFA0F3C}" type="pres">
      <dgm:prSet presAssocID="{E41B1BCB-ABFE-478B-96C7-2C9139A06737}" presName="spacerL" presStyleCnt="0"/>
      <dgm:spPr/>
    </dgm:pt>
    <dgm:pt modelId="{1E9F7E47-F3AF-4AC4-A0A9-0DA03512DEFA}" type="pres">
      <dgm:prSet presAssocID="{E41B1BCB-ABFE-478B-96C7-2C9139A06737}" presName="sibTrans" presStyleLbl="sibTrans2D1" presStyleIdx="0" presStyleCnt="2"/>
      <dgm:spPr/>
    </dgm:pt>
    <dgm:pt modelId="{BF505988-CED4-4029-BDD5-7D6F4F989192}" type="pres">
      <dgm:prSet presAssocID="{E41B1BCB-ABFE-478B-96C7-2C9139A06737}" presName="spacerR" presStyleCnt="0"/>
      <dgm:spPr/>
    </dgm:pt>
    <dgm:pt modelId="{9052F4EA-B6AE-4256-B4FD-DAADE65F3154}" type="pres">
      <dgm:prSet presAssocID="{29F62870-AAF6-4F70-9A97-BC498314E52B}" presName="node" presStyleLbl="node1" presStyleIdx="1" presStyleCnt="3">
        <dgm:presLayoutVars>
          <dgm:bulletEnabled val="1"/>
        </dgm:presLayoutVars>
      </dgm:prSet>
      <dgm:spPr/>
    </dgm:pt>
    <dgm:pt modelId="{6149A038-0A6E-4006-8D1F-8B439353C76D}" type="pres">
      <dgm:prSet presAssocID="{6A44C635-199D-4957-B669-D3B0815CE3E4}" presName="spacerL" presStyleCnt="0"/>
      <dgm:spPr/>
    </dgm:pt>
    <dgm:pt modelId="{9221A027-25C6-485F-BE1B-EC27F2EEA181}" type="pres">
      <dgm:prSet presAssocID="{6A44C635-199D-4957-B669-D3B0815CE3E4}" presName="sibTrans" presStyleLbl="sibTrans2D1" presStyleIdx="1" presStyleCnt="2"/>
      <dgm:spPr/>
    </dgm:pt>
    <dgm:pt modelId="{668E40AF-0EEB-47C5-A378-E2F8D664F5C2}" type="pres">
      <dgm:prSet presAssocID="{6A44C635-199D-4957-B669-D3B0815CE3E4}" presName="spacerR" presStyleCnt="0"/>
      <dgm:spPr/>
    </dgm:pt>
    <dgm:pt modelId="{49F3B2C3-5959-475E-AA84-2A4D75785DF2}" type="pres">
      <dgm:prSet presAssocID="{CC983DE8-F489-4DCD-96D5-9F259C456137}" presName="node" presStyleLbl="node1" presStyleIdx="2" presStyleCnt="3">
        <dgm:presLayoutVars>
          <dgm:bulletEnabled val="1"/>
        </dgm:presLayoutVars>
      </dgm:prSet>
      <dgm:spPr/>
    </dgm:pt>
  </dgm:ptLst>
  <dgm:cxnLst>
    <dgm:cxn modelId="{950D200B-1AA4-465E-A1D6-0D5D89CC91A7}" type="presOf" srcId="{D02F9C9A-7CD8-410D-B3C8-61566E2E2773}" destId="{9D46E5FF-81C2-4C7B-9AA8-31F6F3F456D0}" srcOrd="0" destOrd="0" presId="urn:microsoft.com/office/officeart/2005/8/layout/equation1"/>
    <dgm:cxn modelId="{95C2292E-70F9-4892-9C0C-180696F2B7DA}" type="presOf" srcId="{6A44C635-199D-4957-B669-D3B0815CE3E4}" destId="{9221A027-25C6-485F-BE1B-EC27F2EEA181}" srcOrd="0" destOrd="0" presId="urn:microsoft.com/office/officeart/2005/8/layout/equation1"/>
    <dgm:cxn modelId="{BE08844E-0849-4AD6-804D-EE40EC700588}" type="presOf" srcId="{CC983DE8-F489-4DCD-96D5-9F259C456137}" destId="{49F3B2C3-5959-475E-AA84-2A4D75785DF2}" srcOrd="0" destOrd="0" presId="urn:microsoft.com/office/officeart/2005/8/layout/equation1"/>
    <dgm:cxn modelId="{EB557050-1B0C-490E-9161-B3C7E71E5713}" srcId="{D02F9C9A-7CD8-410D-B3C8-61566E2E2773}" destId="{CC983DE8-F489-4DCD-96D5-9F259C456137}" srcOrd="2" destOrd="0" parTransId="{4A3E9E24-D63C-49D5-8765-3B9984B24432}" sibTransId="{5A88C824-5023-487D-BCB5-46837C398ECE}"/>
    <dgm:cxn modelId="{73323688-8A55-4424-BA41-90C545F47332}" type="presOf" srcId="{29F62870-AAF6-4F70-9A97-BC498314E52B}" destId="{9052F4EA-B6AE-4256-B4FD-DAADE65F3154}" srcOrd="0" destOrd="0" presId="urn:microsoft.com/office/officeart/2005/8/layout/equation1"/>
    <dgm:cxn modelId="{F52ADB96-D6E6-49B7-8E7B-F5E82BE93325}" type="presOf" srcId="{8D5C64F2-9DAD-450F-981E-771BC68543B9}" destId="{221AB476-E741-44D5-9BEA-9AB450AD69B2}" srcOrd="0" destOrd="0" presId="urn:microsoft.com/office/officeart/2005/8/layout/equation1"/>
    <dgm:cxn modelId="{5B786A9F-EC66-4E7F-9C07-B27991EEFFEF}" srcId="{D02F9C9A-7CD8-410D-B3C8-61566E2E2773}" destId="{29F62870-AAF6-4F70-9A97-BC498314E52B}" srcOrd="1" destOrd="0" parTransId="{1ED22601-1E4F-4113-9B36-9EFEED0BB3B0}" sibTransId="{6A44C635-199D-4957-B669-D3B0815CE3E4}"/>
    <dgm:cxn modelId="{3B9946AE-7E28-4960-B301-A6607D81A574}" type="presOf" srcId="{E41B1BCB-ABFE-478B-96C7-2C9139A06737}" destId="{1E9F7E47-F3AF-4AC4-A0A9-0DA03512DEFA}" srcOrd="0" destOrd="0" presId="urn:microsoft.com/office/officeart/2005/8/layout/equation1"/>
    <dgm:cxn modelId="{1FFDC8B2-B63A-4A35-B1BB-BD6ABC71E20D}" srcId="{D02F9C9A-7CD8-410D-B3C8-61566E2E2773}" destId="{8D5C64F2-9DAD-450F-981E-771BC68543B9}" srcOrd="0" destOrd="0" parTransId="{6E1D1B68-CF14-41AC-81A2-AF2718EADAC7}" sibTransId="{E41B1BCB-ABFE-478B-96C7-2C9139A06737}"/>
    <dgm:cxn modelId="{314C9B59-F0EE-4E1F-866D-027D83C64D4E}" type="presParOf" srcId="{9D46E5FF-81C2-4C7B-9AA8-31F6F3F456D0}" destId="{221AB476-E741-44D5-9BEA-9AB450AD69B2}" srcOrd="0" destOrd="0" presId="urn:microsoft.com/office/officeart/2005/8/layout/equation1"/>
    <dgm:cxn modelId="{3AE02E73-DB77-4D04-9D8A-FB474FC65B66}" type="presParOf" srcId="{9D46E5FF-81C2-4C7B-9AA8-31F6F3F456D0}" destId="{BF8397C1-65A8-490A-A6BD-A6EB4EFA0F3C}" srcOrd="1" destOrd="0" presId="urn:microsoft.com/office/officeart/2005/8/layout/equation1"/>
    <dgm:cxn modelId="{DE499130-A46D-4AD2-BE19-C43D6CFB3D22}" type="presParOf" srcId="{9D46E5FF-81C2-4C7B-9AA8-31F6F3F456D0}" destId="{1E9F7E47-F3AF-4AC4-A0A9-0DA03512DEFA}" srcOrd="2" destOrd="0" presId="urn:microsoft.com/office/officeart/2005/8/layout/equation1"/>
    <dgm:cxn modelId="{055231BF-586A-42D1-BD5B-37EEAFF35D6E}" type="presParOf" srcId="{9D46E5FF-81C2-4C7B-9AA8-31F6F3F456D0}" destId="{BF505988-CED4-4029-BDD5-7D6F4F989192}" srcOrd="3" destOrd="0" presId="urn:microsoft.com/office/officeart/2005/8/layout/equation1"/>
    <dgm:cxn modelId="{7E2CC8B8-FF29-4E26-9844-FC93F8F94761}" type="presParOf" srcId="{9D46E5FF-81C2-4C7B-9AA8-31F6F3F456D0}" destId="{9052F4EA-B6AE-4256-B4FD-DAADE65F3154}" srcOrd="4" destOrd="0" presId="urn:microsoft.com/office/officeart/2005/8/layout/equation1"/>
    <dgm:cxn modelId="{743808BF-C7B7-4143-8AD0-92DADB006947}" type="presParOf" srcId="{9D46E5FF-81C2-4C7B-9AA8-31F6F3F456D0}" destId="{6149A038-0A6E-4006-8D1F-8B439353C76D}" srcOrd="5" destOrd="0" presId="urn:microsoft.com/office/officeart/2005/8/layout/equation1"/>
    <dgm:cxn modelId="{9185D6C6-5F10-43E9-A770-98DAF2F68B9F}" type="presParOf" srcId="{9D46E5FF-81C2-4C7B-9AA8-31F6F3F456D0}" destId="{9221A027-25C6-485F-BE1B-EC27F2EEA181}" srcOrd="6" destOrd="0" presId="urn:microsoft.com/office/officeart/2005/8/layout/equation1"/>
    <dgm:cxn modelId="{0E935689-A6DB-4041-8BED-11DCBCD8D590}" type="presParOf" srcId="{9D46E5FF-81C2-4C7B-9AA8-31F6F3F456D0}" destId="{668E40AF-0EEB-47C5-A378-E2F8D664F5C2}" srcOrd="7" destOrd="0" presId="urn:microsoft.com/office/officeart/2005/8/layout/equation1"/>
    <dgm:cxn modelId="{4F856526-D3DC-4403-9DB8-0C974E4AB08D}" type="presParOf" srcId="{9D46E5FF-81C2-4C7B-9AA8-31F6F3F456D0}" destId="{49F3B2C3-5959-475E-AA84-2A4D75785DF2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2F9C9A-7CD8-410D-B3C8-61566E2E2773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8D5C64F2-9DAD-450F-981E-771BC68543B9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Учебная деятельность</a:t>
          </a:r>
        </a:p>
      </dgm:t>
    </dgm:pt>
    <dgm:pt modelId="{6E1D1B68-CF14-41AC-81A2-AF2718EADAC7}" type="parTrans" cxnId="{1FFDC8B2-B63A-4A35-B1BB-BD6ABC71E20D}">
      <dgm:prSet/>
      <dgm:spPr/>
      <dgm:t>
        <a:bodyPr/>
        <a:lstStyle/>
        <a:p>
          <a:endParaRPr lang="ru-RU"/>
        </a:p>
      </dgm:t>
    </dgm:pt>
    <dgm:pt modelId="{E41B1BCB-ABFE-478B-96C7-2C9139A06737}" type="sibTrans" cxnId="{1FFDC8B2-B63A-4A35-B1BB-BD6ABC71E20D}">
      <dgm:prSet/>
      <dgm:spPr/>
      <dgm:t>
        <a:bodyPr/>
        <a:lstStyle/>
        <a:p>
          <a:endParaRPr lang="ru-RU"/>
        </a:p>
      </dgm:t>
    </dgm:pt>
    <dgm:pt modelId="{29F62870-AAF6-4F70-9A97-BC498314E52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/>
            <a:t>Учебная задача</a:t>
          </a:r>
        </a:p>
      </dgm:t>
    </dgm:pt>
    <dgm:pt modelId="{1ED22601-1E4F-4113-9B36-9EFEED0BB3B0}" type="parTrans" cxnId="{5B786A9F-EC66-4E7F-9C07-B27991EEFFEF}">
      <dgm:prSet/>
      <dgm:spPr/>
      <dgm:t>
        <a:bodyPr/>
        <a:lstStyle/>
        <a:p>
          <a:endParaRPr lang="ru-RU"/>
        </a:p>
      </dgm:t>
    </dgm:pt>
    <dgm:pt modelId="{6A44C635-199D-4957-B669-D3B0815CE3E4}" type="sibTrans" cxnId="{5B786A9F-EC66-4E7F-9C07-B27991EEFFEF}">
      <dgm:prSet/>
      <dgm:spPr/>
      <dgm:t>
        <a:bodyPr/>
        <a:lstStyle/>
        <a:p>
          <a:endParaRPr lang="ru-RU"/>
        </a:p>
      </dgm:t>
    </dgm:pt>
    <dgm:pt modelId="{CC983DE8-F489-4DCD-96D5-9F259C456137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/>
            <a:t>Умение учиться</a:t>
          </a:r>
        </a:p>
      </dgm:t>
    </dgm:pt>
    <dgm:pt modelId="{4A3E9E24-D63C-49D5-8765-3B9984B24432}" type="parTrans" cxnId="{EB557050-1B0C-490E-9161-B3C7E71E5713}">
      <dgm:prSet/>
      <dgm:spPr/>
      <dgm:t>
        <a:bodyPr/>
        <a:lstStyle/>
        <a:p>
          <a:endParaRPr lang="ru-RU"/>
        </a:p>
      </dgm:t>
    </dgm:pt>
    <dgm:pt modelId="{5A88C824-5023-487D-BCB5-46837C398ECE}" type="sibTrans" cxnId="{EB557050-1B0C-490E-9161-B3C7E71E5713}">
      <dgm:prSet/>
      <dgm:spPr/>
      <dgm:t>
        <a:bodyPr/>
        <a:lstStyle/>
        <a:p>
          <a:endParaRPr lang="ru-RU"/>
        </a:p>
      </dgm:t>
    </dgm:pt>
    <dgm:pt modelId="{9D46E5FF-81C2-4C7B-9AA8-31F6F3F456D0}" type="pres">
      <dgm:prSet presAssocID="{D02F9C9A-7CD8-410D-B3C8-61566E2E2773}" presName="linearFlow" presStyleCnt="0">
        <dgm:presLayoutVars>
          <dgm:dir/>
          <dgm:resizeHandles val="exact"/>
        </dgm:presLayoutVars>
      </dgm:prSet>
      <dgm:spPr/>
    </dgm:pt>
    <dgm:pt modelId="{221AB476-E741-44D5-9BEA-9AB450AD69B2}" type="pres">
      <dgm:prSet presAssocID="{8D5C64F2-9DAD-450F-981E-771BC68543B9}" presName="node" presStyleLbl="node1" presStyleIdx="0" presStyleCnt="3">
        <dgm:presLayoutVars>
          <dgm:bulletEnabled val="1"/>
        </dgm:presLayoutVars>
      </dgm:prSet>
      <dgm:spPr/>
    </dgm:pt>
    <dgm:pt modelId="{BF8397C1-65A8-490A-A6BD-A6EB4EFA0F3C}" type="pres">
      <dgm:prSet presAssocID="{E41B1BCB-ABFE-478B-96C7-2C9139A06737}" presName="spacerL" presStyleCnt="0"/>
      <dgm:spPr/>
    </dgm:pt>
    <dgm:pt modelId="{1E9F7E47-F3AF-4AC4-A0A9-0DA03512DEFA}" type="pres">
      <dgm:prSet presAssocID="{E41B1BCB-ABFE-478B-96C7-2C9139A06737}" presName="sibTrans" presStyleLbl="sibTrans2D1" presStyleIdx="0" presStyleCnt="2"/>
      <dgm:spPr/>
    </dgm:pt>
    <dgm:pt modelId="{BF505988-CED4-4029-BDD5-7D6F4F989192}" type="pres">
      <dgm:prSet presAssocID="{E41B1BCB-ABFE-478B-96C7-2C9139A06737}" presName="spacerR" presStyleCnt="0"/>
      <dgm:spPr/>
    </dgm:pt>
    <dgm:pt modelId="{9052F4EA-B6AE-4256-B4FD-DAADE65F3154}" type="pres">
      <dgm:prSet presAssocID="{29F62870-AAF6-4F70-9A97-BC498314E52B}" presName="node" presStyleLbl="node1" presStyleIdx="1" presStyleCnt="3">
        <dgm:presLayoutVars>
          <dgm:bulletEnabled val="1"/>
        </dgm:presLayoutVars>
      </dgm:prSet>
      <dgm:spPr/>
    </dgm:pt>
    <dgm:pt modelId="{6149A038-0A6E-4006-8D1F-8B439353C76D}" type="pres">
      <dgm:prSet presAssocID="{6A44C635-199D-4957-B669-D3B0815CE3E4}" presName="spacerL" presStyleCnt="0"/>
      <dgm:spPr/>
    </dgm:pt>
    <dgm:pt modelId="{9221A027-25C6-485F-BE1B-EC27F2EEA181}" type="pres">
      <dgm:prSet presAssocID="{6A44C635-199D-4957-B669-D3B0815CE3E4}" presName="sibTrans" presStyleLbl="sibTrans2D1" presStyleIdx="1" presStyleCnt="2"/>
      <dgm:spPr/>
    </dgm:pt>
    <dgm:pt modelId="{668E40AF-0EEB-47C5-A378-E2F8D664F5C2}" type="pres">
      <dgm:prSet presAssocID="{6A44C635-199D-4957-B669-D3B0815CE3E4}" presName="spacerR" presStyleCnt="0"/>
      <dgm:spPr/>
    </dgm:pt>
    <dgm:pt modelId="{49F3B2C3-5959-475E-AA84-2A4D75785DF2}" type="pres">
      <dgm:prSet presAssocID="{CC983DE8-F489-4DCD-96D5-9F259C456137}" presName="node" presStyleLbl="node1" presStyleIdx="2" presStyleCnt="3">
        <dgm:presLayoutVars>
          <dgm:bulletEnabled val="1"/>
        </dgm:presLayoutVars>
      </dgm:prSet>
      <dgm:spPr/>
    </dgm:pt>
  </dgm:ptLst>
  <dgm:cxnLst>
    <dgm:cxn modelId="{950D200B-1AA4-465E-A1D6-0D5D89CC91A7}" type="presOf" srcId="{D02F9C9A-7CD8-410D-B3C8-61566E2E2773}" destId="{9D46E5FF-81C2-4C7B-9AA8-31F6F3F456D0}" srcOrd="0" destOrd="0" presId="urn:microsoft.com/office/officeart/2005/8/layout/equation1"/>
    <dgm:cxn modelId="{95C2292E-70F9-4892-9C0C-180696F2B7DA}" type="presOf" srcId="{6A44C635-199D-4957-B669-D3B0815CE3E4}" destId="{9221A027-25C6-485F-BE1B-EC27F2EEA181}" srcOrd="0" destOrd="0" presId="urn:microsoft.com/office/officeart/2005/8/layout/equation1"/>
    <dgm:cxn modelId="{BE08844E-0849-4AD6-804D-EE40EC700588}" type="presOf" srcId="{CC983DE8-F489-4DCD-96D5-9F259C456137}" destId="{49F3B2C3-5959-475E-AA84-2A4D75785DF2}" srcOrd="0" destOrd="0" presId="urn:microsoft.com/office/officeart/2005/8/layout/equation1"/>
    <dgm:cxn modelId="{EB557050-1B0C-490E-9161-B3C7E71E5713}" srcId="{D02F9C9A-7CD8-410D-B3C8-61566E2E2773}" destId="{CC983DE8-F489-4DCD-96D5-9F259C456137}" srcOrd="2" destOrd="0" parTransId="{4A3E9E24-D63C-49D5-8765-3B9984B24432}" sibTransId="{5A88C824-5023-487D-BCB5-46837C398ECE}"/>
    <dgm:cxn modelId="{73323688-8A55-4424-BA41-90C545F47332}" type="presOf" srcId="{29F62870-AAF6-4F70-9A97-BC498314E52B}" destId="{9052F4EA-B6AE-4256-B4FD-DAADE65F3154}" srcOrd="0" destOrd="0" presId="urn:microsoft.com/office/officeart/2005/8/layout/equation1"/>
    <dgm:cxn modelId="{F52ADB96-D6E6-49B7-8E7B-F5E82BE93325}" type="presOf" srcId="{8D5C64F2-9DAD-450F-981E-771BC68543B9}" destId="{221AB476-E741-44D5-9BEA-9AB450AD69B2}" srcOrd="0" destOrd="0" presId="urn:microsoft.com/office/officeart/2005/8/layout/equation1"/>
    <dgm:cxn modelId="{5B786A9F-EC66-4E7F-9C07-B27991EEFFEF}" srcId="{D02F9C9A-7CD8-410D-B3C8-61566E2E2773}" destId="{29F62870-AAF6-4F70-9A97-BC498314E52B}" srcOrd="1" destOrd="0" parTransId="{1ED22601-1E4F-4113-9B36-9EFEED0BB3B0}" sibTransId="{6A44C635-199D-4957-B669-D3B0815CE3E4}"/>
    <dgm:cxn modelId="{3B9946AE-7E28-4960-B301-A6607D81A574}" type="presOf" srcId="{E41B1BCB-ABFE-478B-96C7-2C9139A06737}" destId="{1E9F7E47-F3AF-4AC4-A0A9-0DA03512DEFA}" srcOrd="0" destOrd="0" presId="urn:microsoft.com/office/officeart/2005/8/layout/equation1"/>
    <dgm:cxn modelId="{1FFDC8B2-B63A-4A35-B1BB-BD6ABC71E20D}" srcId="{D02F9C9A-7CD8-410D-B3C8-61566E2E2773}" destId="{8D5C64F2-9DAD-450F-981E-771BC68543B9}" srcOrd="0" destOrd="0" parTransId="{6E1D1B68-CF14-41AC-81A2-AF2718EADAC7}" sibTransId="{E41B1BCB-ABFE-478B-96C7-2C9139A06737}"/>
    <dgm:cxn modelId="{314C9B59-F0EE-4E1F-866D-027D83C64D4E}" type="presParOf" srcId="{9D46E5FF-81C2-4C7B-9AA8-31F6F3F456D0}" destId="{221AB476-E741-44D5-9BEA-9AB450AD69B2}" srcOrd="0" destOrd="0" presId="urn:microsoft.com/office/officeart/2005/8/layout/equation1"/>
    <dgm:cxn modelId="{3AE02E73-DB77-4D04-9D8A-FB474FC65B66}" type="presParOf" srcId="{9D46E5FF-81C2-4C7B-9AA8-31F6F3F456D0}" destId="{BF8397C1-65A8-490A-A6BD-A6EB4EFA0F3C}" srcOrd="1" destOrd="0" presId="urn:microsoft.com/office/officeart/2005/8/layout/equation1"/>
    <dgm:cxn modelId="{DE499130-A46D-4AD2-BE19-C43D6CFB3D22}" type="presParOf" srcId="{9D46E5FF-81C2-4C7B-9AA8-31F6F3F456D0}" destId="{1E9F7E47-F3AF-4AC4-A0A9-0DA03512DEFA}" srcOrd="2" destOrd="0" presId="urn:microsoft.com/office/officeart/2005/8/layout/equation1"/>
    <dgm:cxn modelId="{055231BF-586A-42D1-BD5B-37EEAFF35D6E}" type="presParOf" srcId="{9D46E5FF-81C2-4C7B-9AA8-31F6F3F456D0}" destId="{BF505988-CED4-4029-BDD5-7D6F4F989192}" srcOrd="3" destOrd="0" presId="urn:microsoft.com/office/officeart/2005/8/layout/equation1"/>
    <dgm:cxn modelId="{7E2CC8B8-FF29-4E26-9844-FC93F8F94761}" type="presParOf" srcId="{9D46E5FF-81C2-4C7B-9AA8-31F6F3F456D0}" destId="{9052F4EA-B6AE-4256-B4FD-DAADE65F3154}" srcOrd="4" destOrd="0" presId="urn:microsoft.com/office/officeart/2005/8/layout/equation1"/>
    <dgm:cxn modelId="{743808BF-C7B7-4143-8AD0-92DADB006947}" type="presParOf" srcId="{9D46E5FF-81C2-4C7B-9AA8-31F6F3F456D0}" destId="{6149A038-0A6E-4006-8D1F-8B439353C76D}" srcOrd="5" destOrd="0" presId="urn:microsoft.com/office/officeart/2005/8/layout/equation1"/>
    <dgm:cxn modelId="{9185D6C6-5F10-43E9-A770-98DAF2F68B9F}" type="presParOf" srcId="{9D46E5FF-81C2-4C7B-9AA8-31F6F3F456D0}" destId="{9221A027-25C6-485F-BE1B-EC27F2EEA181}" srcOrd="6" destOrd="0" presId="urn:microsoft.com/office/officeart/2005/8/layout/equation1"/>
    <dgm:cxn modelId="{0E935689-A6DB-4041-8BED-11DCBCD8D590}" type="presParOf" srcId="{9D46E5FF-81C2-4C7B-9AA8-31F6F3F456D0}" destId="{668E40AF-0EEB-47C5-A378-E2F8D664F5C2}" srcOrd="7" destOrd="0" presId="urn:microsoft.com/office/officeart/2005/8/layout/equation1"/>
    <dgm:cxn modelId="{4F856526-D3DC-4403-9DB8-0C974E4AB08D}" type="presParOf" srcId="{9D46E5FF-81C2-4C7B-9AA8-31F6F3F456D0}" destId="{49F3B2C3-5959-475E-AA84-2A4D75785DF2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AF07E0-1157-4A85-9D2D-3AE8F8AFCB89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BD510EAF-2A17-4623-9B0A-CBF470EAB2C9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/>
            <a:t>ЦА</a:t>
          </a:r>
        </a:p>
      </dgm:t>
    </dgm:pt>
    <dgm:pt modelId="{967319F3-0F50-442B-8F06-2B3570B02E75}" type="parTrans" cxnId="{18AA7F37-4326-4E50-8844-249AC47C3E74}">
      <dgm:prSet/>
      <dgm:spPr/>
      <dgm:t>
        <a:bodyPr/>
        <a:lstStyle/>
        <a:p>
          <a:endParaRPr lang="ru-RU"/>
        </a:p>
      </dgm:t>
    </dgm:pt>
    <dgm:pt modelId="{354B5352-09AE-4B30-9094-CC8885D44E9C}" type="sibTrans" cxnId="{18AA7F37-4326-4E50-8844-249AC47C3E74}">
      <dgm:prSet/>
      <dgm:spPr/>
      <dgm:t>
        <a:bodyPr/>
        <a:lstStyle/>
        <a:p>
          <a:endParaRPr lang="ru-RU"/>
        </a:p>
      </dgm:t>
    </dgm:pt>
    <dgm:pt modelId="{E552E434-FC32-4384-8EFF-56D4CF2173B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/>
            <a:t>Решение</a:t>
          </a:r>
        </a:p>
      </dgm:t>
    </dgm:pt>
    <dgm:pt modelId="{FC28C50F-F524-4AFE-8D17-5242F1864A67}" type="parTrans" cxnId="{5DB5F706-72DC-4E09-B127-2DC616FB30CD}">
      <dgm:prSet/>
      <dgm:spPr/>
      <dgm:t>
        <a:bodyPr/>
        <a:lstStyle/>
        <a:p>
          <a:endParaRPr lang="ru-RU"/>
        </a:p>
      </dgm:t>
    </dgm:pt>
    <dgm:pt modelId="{2F4DD899-DBA7-4419-8FC2-664C76D5F9FB}" type="sibTrans" cxnId="{5DB5F706-72DC-4E09-B127-2DC616FB30CD}">
      <dgm:prSet/>
      <dgm:spPr/>
      <dgm:t>
        <a:bodyPr/>
        <a:lstStyle/>
        <a:p>
          <a:endParaRPr lang="ru-RU"/>
        </a:p>
      </dgm:t>
    </dgm:pt>
    <dgm:pt modelId="{27E3B8EC-84A7-4997-B9A2-BDA10C3CBD99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Проблема</a:t>
          </a:r>
        </a:p>
      </dgm:t>
    </dgm:pt>
    <dgm:pt modelId="{D6BADDA6-5651-4EB2-AE46-041F7DAEF3F7}" type="parTrans" cxnId="{25FC239B-BFB5-4283-9F29-58191CF5B991}">
      <dgm:prSet/>
      <dgm:spPr/>
      <dgm:t>
        <a:bodyPr/>
        <a:lstStyle/>
        <a:p>
          <a:endParaRPr lang="ru-RU"/>
        </a:p>
      </dgm:t>
    </dgm:pt>
    <dgm:pt modelId="{296A3FF9-FA3A-41BC-8BF5-65FF59275C26}" type="sibTrans" cxnId="{25FC239B-BFB5-4283-9F29-58191CF5B991}">
      <dgm:prSet/>
      <dgm:spPr/>
      <dgm:t>
        <a:bodyPr/>
        <a:lstStyle/>
        <a:p>
          <a:endParaRPr lang="ru-RU"/>
        </a:p>
      </dgm:t>
    </dgm:pt>
    <dgm:pt modelId="{D2F8E077-72F9-4307-8800-A56D7AFAE71D}" type="pres">
      <dgm:prSet presAssocID="{94AF07E0-1157-4A85-9D2D-3AE8F8AFCB89}" presName="compositeShape" presStyleCnt="0">
        <dgm:presLayoutVars>
          <dgm:chMax val="7"/>
          <dgm:dir/>
          <dgm:resizeHandles val="exact"/>
        </dgm:presLayoutVars>
      </dgm:prSet>
      <dgm:spPr/>
    </dgm:pt>
    <dgm:pt modelId="{5135E923-7588-4311-A800-E614DF01A340}" type="pres">
      <dgm:prSet presAssocID="{94AF07E0-1157-4A85-9D2D-3AE8F8AFCB89}" presName="wedge1" presStyleLbl="node1" presStyleIdx="0" presStyleCnt="3"/>
      <dgm:spPr/>
    </dgm:pt>
    <dgm:pt modelId="{AAE19346-86DB-486E-9794-3DA7FC95BAE8}" type="pres">
      <dgm:prSet presAssocID="{94AF07E0-1157-4A85-9D2D-3AE8F8AFCB89}" presName="dummy1a" presStyleCnt="0"/>
      <dgm:spPr/>
    </dgm:pt>
    <dgm:pt modelId="{0D234A83-7C78-40D9-B49B-F3B21F7CA83B}" type="pres">
      <dgm:prSet presAssocID="{94AF07E0-1157-4A85-9D2D-3AE8F8AFCB89}" presName="dummy1b" presStyleCnt="0"/>
      <dgm:spPr/>
    </dgm:pt>
    <dgm:pt modelId="{5A550FB7-4A29-4491-8303-437843F0956E}" type="pres">
      <dgm:prSet presAssocID="{94AF07E0-1157-4A85-9D2D-3AE8F8AFCB8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BB714AA-2185-473E-8004-C07C865F21E3}" type="pres">
      <dgm:prSet presAssocID="{94AF07E0-1157-4A85-9D2D-3AE8F8AFCB89}" presName="wedge2" presStyleLbl="node1" presStyleIdx="1" presStyleCnt="3"/>
      <dgm:spPr/>
    </dgm:pt>
    <dgm:pt modelId="{EC8AEDAA-B147-4360-829A-7578AE454ED7}" type="pres">
      <dgm:prSet presAssocID="{94AF07E0-1157-4A85-9D2D-3AE8F8AFCB89}" presName="dummy2a" presStyleCnt="0"/>
      <dgm:spPr/>
    </dgm:pt>
    <dgm:pt modelId="{B344AB3C-F746-424D-BCA5-8B7D9B71D7E8}" type="pres">
      <dgm:prSet presAssocID="{94AF07E0-1157-4A85-9D2D-3AE8F8AFCB89}" presName="dummy2b" presStyleCnt="0"/>
      <dgm:spPr/>
    </dgm:pt>
    <dgm:pt modelId="{2838BD37-9CF6-4D8D-BECE-34BCD68AA9B0}" type="pres">
      <dgm:prSet presAssocID="{94AF07E0-1157-4A85-9D2D-3AE8F8AFCB8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3BD46A4-CB0A-4596-A8D0-229464041B13}" type="pres">
      <dgm:prSet presAssocID="{94AF07E0-1157-4A85-9D2D-3AE8F8AFCB89}" presName="wedge3" presStyleLbl="node1" presStyleIdx="2" presStyleCnt="3" custLinFactNeighborX="-512" custLinFactNeighborY="912"/>
      <dgm:spPr/>
    </dgm:pt>
    <dgm:pt modelId="{EBD0E7AD-00D1-40DB-B741-97D854E4F57D}" type="pres">
      <dgm:prSet presAssocID="{94AF07E0-1157-4A85-9D2D-3AE8F8AFCB89}" presName="dummy3a" presStyleCnt="0"/>
      <dgm:spPr/>
    </dgm:pt>
    <dgm:pt modelId="{C10FB577-47D6-4E63-B6B8-CE9F2D182CFE}" type="pres">
      <dgm:prSet presAssocID="{94AF07E0-1157-4A85-9D2D-3AE8F8AFCB89}" presName="dummy3b" presStyleCnt="0"/>
      <dgm:spPr/>
    </dgm:pt>
    <dgm:pt modelId="{80042F74-A859-4A06-ABB7-C60341EBE9DA}" type="pres">
      <dgm:prSet presAssocID="{94AF07E0-1157-4A85-9D2D-3AE8F8AFCB8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E8147637-8981-4213-8BB6-2C27DFBF88D5}" type="pres">
      <dgm:prSet presAssocID="{354B5352-09AE-4B30-9094-CC8885D44E9C}" presName="arrowWedge1" presStyleLbl="fgSibTrans2D1" presStyleIdx="0" presStyleCnt="3" custLinFactNeighborX="8693" custLinFactNeighborY="1715"/>
      <dgm:spPr/>
    </dgm:pt>
    <dgm:pt modelId="{5902CEF4-6733-41E0-92D3-ECB5F5F0E4AE}" type="pres">
      <dgm:prSet presAssocID="{2F4DD899-DBA7-4419-8FC2-664C76D5F9FB}" presName="arrowWedge2" presStyleLbl="fgSibTrans2D1" presStyleIdx="1" presStyleCnt="3" custLinFactNeighborX="16464" custLinFactNeighborY="18712"/>
      <dgm:spPr/>
    </dgm:pt>
    <dgm:pt modelId="{17D5E0A0-7458-47CF-A89B-58230429CC59}" type="pres">
      <dgm:prSet presAssocID="{296A3FF9-FA3A-41BC-8BF5-65FF59275C26}" presName="arrowWedge3" presStyleLbl="fgSibTrans2D1" presStyleIdx="2" presStyleCnt="3" custLinFactNeighborX="-10377" custLinFactNeighborY="2944"/>
      <dgm:spPr/>
    </dgm:pt>
  </dgm:ptLst>
  <dgm:cxnLst>
    <dgm:cxn modelId="{5DB5F706-72DC-4E09-B127-2DC616FB30CD}" srcId="{94AF07E0-1157-4A85-9D2D-3AE8F8AFCB89}" destId="{E552E434-FC32-4384-8EFF-56D4CF2173B4}" srcOrd="1" destOrd="0" parTransId="{FC28C50F-F524-4AFE-8D17-5242F1864A67}" sibTransId="{2F4DD899-DBA7-4419-8FC2-664C76D5F9FB}"/>
    <dgm:cxn modelId="{3B889B2E-89BB-45EB-8668-8DED3DF27CD6}" type="presOf" srcId="{BD510EAF-2A17-4623-9B0A-CBF470EAB2C9}" destId="{5A550FB7-4A29-4491-8303-437843F0956E}" srcOrd="1" destOrd="0" presId="urn:microsoft.com/office/officeart/2005/8/layout/cycle8"/>
    <dgm:cxn modelId="{18AA7F37-4326-4E50-8844-249AC47C3E74}" srcId="{94AF07E0-1157-4A85-9D2D-3AE8F8AFCB89}" destId="{BD510EAF-2A17-4623-9B0A-CBF470EAB2C9}" srcOrd="0" destOrd="0" parTransId="{967319F3-0F50-442B-8F06-2B3570B02E75}" sibTransId="{354B5352-09AE-4B30-9094-CC8885D44E9C}"/>
    <dgm:cxn modelId="{BC666E3C-3BE0-4D42-9B49-781E0C75D580}" type="presOf" srcId="{27E3B8EC-84A7-4997-B9A2-BDA10C3CBD99}" destId="{80042F74-A859-4A06-ABB7-C60341EBE9DA}" srcOrd="1" destOrd="0" presId="urn:microsoft.com/office/officeart/2005/8/layout/cycle8"/>
    <dgm:cxn modelId="{DDDFEA4D-8C5E-458D-9A63-CE53B7571097}" type="presOf" srcId="{27E3B8EC-84A7-4997-B9A2-BDA10C3CBD99}" destId="{F3BD46A4-CB0A-4596-A8D0-229464041B13}" srcOrd="0" destOrd="0" presId="urn:microsoft.com/office/officeart/2005/8/layout/cycle8"/>
    <dgm:cxn modelId="{66BBA94E-7D63-4CDA-820D-CA6668344781}" type="presOf" srcId="{BD510EAF-2A17-4623-9B0A-CBF470EAB2C9}" destId="{5135E923-7588-4311-A800-E614DF01A340}" srcOrd="0" destOrd="0" presId="urn:microsoft.com/office/officeart/2005/8/layout/cycle8"/>
    <dgm:cxn modelId="{25FC239B-BFB5-4283-9F29-58191CF5B991}" srcId="{94AF07E0-1157-4A85-9D2D-3AE8F8AFCB89}" destId="{27E3B8EC-84A7-4997-B9A2-BDA10C3CBD99}" srcOrd="2" destOrd="0" parTransId="{D6BADDA6-5651-4EB2-AE46-041F7DAEF3F7}" sibTransId="{296A3FF9-FA3A-41BC-8BF5-65FF59275C26}"/>
    <dgm:cxn modelId="{D7A9349D-8375-4F7E-BF10-B2848247BA39}" type="presOf" srcId="{94AF07E0-1157-4A85-9D2D-3AE8F8AFCB89}" destId="{D2F8E077-72F9-4307-8800-A56D7AFAE71D}" srcOrd="0" destOrd="0" presId="urn:microsoft.com/office/officeart/2005/8/layout/cycle8"/>
    <dgm:cxn modelId="{723E7ABD-1740-464C-975B-5F7C738F2222}" type="presOf" srcId="{E552E434-FC32-4384-8EFF-56D4CF2173B4}" destId="{2838BD37-9CF6-4D8D-BECE-34BCD68AA9B0}" srcOrd="1" destOrd="0" presId="urn:microsoft.com/office/officeart/2005/8/layout/cycle8"/>
    <dgm:cxn modelId="{E9B7E9BE-5D21-4823-8FD1-CC3EB6E0DA6F}" type="presOf" srcId="{E552E434-FC32-4384-8EFF-56D4CF2173B4}" destId="{1BB714AA-2185-473E-8004-C07C865F21E3}" srcOrd="0" destOrd="0" presId="urn:microsoft.com/office/officeart/2005/8/layout/cycle8"/>
    <dgm:cxn modelId="{B164C455-639B-4D9F-8EC6-2C7C17A8A260}" type="presParOf" srcId="{D2F8E077-72F9-4307-8800-A56D7AFAE71D}" destId="{5135E923-7588-4311-A800-E614DF01A340}" srcOrd="0" destOrd="0" presId="urn:microsoft.com/office/officeart/2005/8/layout/cycle8"/>
    <dgm:cxn modelId="{F20DD7B0-3D83-463D-A83B-4273917D555E}" type="presParOf" srcId="{D2F8E077-72F9-4307-8800-A56D7AFAE71D}" destId="{AAE19346-86DB-486E-9794-3DA7FC95BAE8}" srcOrd="1" destOrd="0" presId="urn:microsoft.com/office/officeart/2005/8/layout/cycle8"/>
    <dgm:cxn modelId="{FF102679-ABE4-4F64-92F1-5B072B488EC3}" type="presParOf" srcId="{D2F8E077-72F9-4307-8800-A56D7AFAE71D}" destId="{0D234A83-7C78-40D9-B49B-F3B21F7CA83B}" srcOrd="2" destOrd="0" presId="urn:microsoft.com/office/officeart/2005/8/layout/cycle8"/>
    <dgm:cxn modelId="{76EED974-2776-4A0E-AA35-7E630A9AAF42}" type="presParOf" srcId="{D2F8E077-72F9-4307-8800-A56D7AFAE71D}" destId="{5A550FB7-4A29-4491-8303-437843F0956E}" srcOrd="3" destOrd="0" presId="urn:microsoft.com/office/officeart/2005/8/layout/cycle8"/>
    <dgm:cxn modelId="{16543C61-9A82-4787-B488-41455C30CB9F}" type="presParOf" srcId="{D2F8E077-72F9-4307-8800-A56D7AFAE71D}" destId="{1BB714AA-2185-473E-8004-C07C865F21E3}" srcOrd="4" destOrd="0" presId="urn:microsoft.com/office/officeart/2005/8/layout/cycle8"/>
    <dgm:cxn modelId="{D0A673F6-0103-4BC9-B086-607B18FAA396}" type="presParOf" srcId="{D2F8E077-72F9-4307-8800-A56D7AFAE71D}" destId="{EC8AEDAA-B147-4360-829A-7578AE454ED7}" srcOrd="5" destOrd="0" presId="urn:microsoft.com/office/officeart/2005/8/layout/cycle8"/>
    <dgm:cxn modelId="{6E3C696B-C765-427D-A9F6-187E3DDD40D1}" type="presParOf" srcId="{D2F8E077-72F9-4307-8800-A56D7AFAE71D}" destId="{B344AB3C-F746-424D-BCA5-8B7D9B71D7E8}" srcOrd="6" destOrd="0" presId="urn:microsoft.com/office/officeart/2005/8/layout/cycle8"/>
    <dgm:cxn modelId="{A46DCCDE-81B6-4ED6-837F-5EEC6448C0B3}" type="presParOf" srcId="{D2F8E077-72F9-4307-8800-A56D7AFAE71D}" destId="{2838BD37-9CF6-4D8D-BECE-34BCD68AA9B0}" srcOrd="7" destOrd="0" presId="urn:microsoft.com/office/officeart/2005/8/layout/cycle8"/>
    <dgm:cxn modelId="{0F3A6E30-E706-4002-B7C9-56CBD086D156}" type="presParOf" srcId="{D2F8E077-72F9-4307-8800-A56D7AFAE71D}" destId="{F3BD46A4-CB0A-4596-A8D0-229464041B13}" srcOrd="8" destOrd="0" presId="urn:microsoft.com/office/officeart/2005/8/layout/cycle8"/>
    <dgm:cxn modelId="{0A671317-E166-4283-A97A-8C1D2A96FB9F}" type="presParOf" srcId="{D2F8E077-72F9-4307-8800-A56D7AFAE71D}" destId="{EBD0E7AD-00D1-40DB-B741-97D854E4F57D}" srcOrd="9" destOrd="0" presId="urn:microsoft.com/office/officeart/2005/8/layout/cycle8"/>
    <dgm:cxn modelId="{FED0BC1E-1CED-486E-9C53-05A5E2FDC173}" type="presParOf" srcId="{D2F8E077-72F9-4307-8800-A56D7AFAE71D}" destId="{C10FB577-47D6-4E63-B6B8-CE9F2D182CFE}" srcOrd="10" destOrd="0" presId="urn:microsoft.com/office/officeart/2005/8/layout/cycle8"/>
    <dgm:cxn modelId="{AB3E8EB9-D1F6-48E5-81F7-8CF77D26B87B}" type="presParOf" srcId="{D2F8E077-72F9-4307-8800-A56D7AFAE71D}" destId="{80042F74-A859-4A06-ABB7-C60341EBE9DA}" srcOrd="11" destOrd="0" presId="urn:microsoft.com/office/officeart/2005/8/layout/cycle8"/>
    <dgm:cxn modelId="{0CE210FB-2861-4D1A-A6FA-CD2E9C22D3E5}" type="presParOf" srcId="{D2F8E077-72F9-4307-8800-A56D7AFAE71D}" destId="{E8147637-8981-4213-8BB6-2C27DFBF88D5}" srcOrd="12" destOrd="0" presId="urn:microsoft.com/office/officeart/2005/8/layout/cycle8"/>
    <dgm:cxn modelId="{62BE0C10-5E6C-419C-850B-16423AFE2628}" type="presParOf" srcId="{D2F8E077-72F9-4307-8800-A56D7AFAE71D}" destId="{5902CEF4-6733-41E0-92D3-ECB5F5F0E4AE}" srcOrd="13" destOrd="0" presId="urn:microsoft.com/office/officeart/2005/8/layout/cycle8"/>
    <dgm:cxn modelId="{6D735CC9-1C87-4CCF-8827-102B1BD94BFB}" type="presParOf" srcId="{D2F8E077-72F9-4307-8800-A56D7AFAE71D}" destId="{17D5E0A0-7458-47CF-A89B-58230429CC59}" srcOrd="1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36735" custScaleY="126613" custLinFactNeighborX="2456" custLinFactNeighborY="9169"/>
      <dgm:spPr/>
    </dgm:pt>
  </dgm:ptLst>
  <dgm:cxnLst>
    <dgm:cxn modelId="{FBBDE930-F99E-43AD-B7C9-3464C68C0FA9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9032873-64C2-404B-8F4C-6E5C402D277B}" type="presOf" srcId="{0B00B9ED-F528-40E5-AE3C-9DD45B5D5343}" destId="{544841BF-EECA-49BC-9064-05D128EC112D}" srcOrd="0" destOrd="0" presId="urn:microsoft.com/office/officeart/2005/8/layout/hList9"/>
    <dgm:cxn modelId="{37538B78-B45E-403D-BC19-975CDFE30B3F}" type="presParOf" srcId="{544841BF-EECA-49BC-9064-05D128EC112D}" destId="{9BD1282D-B6C6-474C-9E05-356F139C94C7}" srcOrd="0" destOrd="0" presId="urn:microsoft.com/office/officeart/2005/8/layout/hList9"/>
    <dgm:cxn modelId="{0B4827BD-5AC0-474B-AF71-CB2439E7A40A}" type="presParOf" srcId="{544841BF-EECA-49BC-9064-05D128EC112D}" destId="{F5BD6CF4-CEF3-4DA6-810F-7217D78474D0}" srcOrd="1" destOrd="0" presId="urn:microsoft.com/office/officeart/2005/8/layout/hList9"/>
    <dgm:cxn modelId="{E32D79CD-714B-4EA5-BA89-2031BC5B95C3}" type="presParOf" srcId="{F5BD6CF4-CEF3-4DA6-810F-7217D78474D0}" destId="{EB035332-F674-4F2C-ADB4-85DA35064421}" srcOrd="0" destOrd="0" presId="urn:microsoft.com/office/officeart/2005/8/layout/hList9"/>
    <dgm:cxn modelId="{22581B30-9421-424F-9518-7B97DC747E87}" type="presParOf" srcId="{F5BD6CF4-CEF3-4DA6-810F-7217D78474D0}" destId="{4A9D85D0-5B45-4E0E-B190-ED26A5CEC325}" srcOrd="1" destOrd="0" presId="urn:microsoft.com/office/officeart/2005/8/layout/hList9"/>
    <dgm:cxn modelId="{6B03C507-8186-4515-9BCB-16A5719A6326}" type="presParOf" srcId="{4A9D85D0-5B45-4E0E-B190-ED26A5CEC325}" destId="{BAE24981-CF8D-42CA-9636-FC3E6FE0BACE}" srcOrd="0" destOrd="0" presId="urn:microsoft.com/office/officeart/2005/8/layout/hList9"/>
    <dgm:cxn modelId="{EB819061-5DAE-4360-BE1F-AFE2A3DF48DA}" type="presParOf" srcId="{4A9D85D0-5B45-4E0E-B190-ED26A5CEC325}" destId="{C4D5F41C-8061-46F7-9016-6ABCDF993E6A}" srcOrd="1" destOrd="0" presId="urn:microsoft.com/office/officeart/2005/8/layout/hList9"/>
    <dgm:cxn modelId="{17842EA1-A9CD-47D6-BBA6-83AC76A45A2F}" type="presParOf" srcId="{544841BF-EECA-49BC-9064-05D128EC112D}" destId="{ADF8FA2C-C9D7-4694-B818-5765A5DCFFC3}" srcOrd="2" destOrd="0" presId="urn:microsoft.com/office/officeart/2005/8/layout/hList9"/>
    <dgm:cxn modelId="{F57EA819-A8A4-4040-9C2D-C957CECC2898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36735" custScaleY="128222" custLinFactNeighborX="2325" custLinFactNeighborY="9169"/>
      <dgm:spPr/>
    </dgm:pt>
  </dgm:ptLst>
  <dgm:cxnLst>
    <dgm:cxn modelId="{20F45B09-D523-417D-B3D1-4D9DBF1FA2A4}" type="presOf" srcId="{0B00B9ED-F528-40E5-AE3C-9DD45B5D5343}" destId="{544841BF-EECA-49BC-9064-05D128EC112D}" srcOrd="0" destOrd="0" presId="urn:microsoft.com/office/officeart/2005/8/layout/hList9"/>
    <dgm:cxn modelId="{0EB97734-8F2E-48C0-AE73-9F74EB8313A2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5C6D506-1F0E-483B-85D2-29340FBDA6CE}" type="presParOf" srcId="{544841BF-EECA-49BC-9064-05D128EC112D}" destId="{9BD1282D-B6C6-474C-9E05-356F139C94C7}" srcOrd="0" destOrd="0" presId="urn:microsoft.com/office/officeart/2005/8/layout/hList9"/>
    <dgm:cxn modelId="{2B212434-AA96-4A48-AB6A-8BB53E6A4B37}" type="presParOf" srcId="{544841BF-EECA-49BC-9064-05D128EC112D}" destId="{F5BD6CF4-CEF3-4DA6-810F-7217D78474D0}" srcOrd="1" destOrd="0" presId="urn:microsoft.com/office/officeart/2005/8/layout/hList9"/>
    <dgm:cxn modelId="{CB19F58F-7E5A-41AD-A5F7-CE57EF9F47F9}" type="presParOf" srcId="{F5BD6CF4-CEF3-4DA6-810F-7217D78474D0}" destId="{EB035332-F674-4F2C-ADB4-85DA35064421}" srcOrd="0" destOrd="0" presId="urn:microsoft.com/office/officeart/2005/8/layout/hList9"/>
    <dgm:cxn modelId="{29F0D414-9375-4039-8084-1FCB4214BA3B}" type="presParOf" srcId="{F5BD6CF4-CEF3-4DA6-810F-7217D78474D0}" destId="{4A9D85D0-5B45-4E0E-B190-ED26A5CEC325}" srcOrd="1" destOrd="0" presId="urn:microsoft.com/office/officeart/2005/8/layout/hList9"/>
    <dgm:cxn modelId="{B266ED25-7580-4E7A-BAA7-B3D175213E1C}" type="presParOf" srcId="{4A9D85D0-5B45-4E0E-B190-ED26A5CEC325}" destId="{BAE24981-CF8D-42CA-9636-FC3E6FE0BACE}" srcOrd="0" destOrd="0" presId="urn:microsoft.com/office/officeart/2005/8/layout/hList9"/>
    <dgm:cxn modelId="{25389DE4-EE25-439A-9404-D574FB1124B3}" type="presParOf" srcId="{4A9D85D0-5B45-4E0E-B190-ED26A5CEC325}" destId="{C4D5F41C-8061-46F7-9016-6ABCDF993E6A}" srcOrd="1" destOrd="0" presId="urn:microsoft.com/office/officeart/2005/8/layout/hList9"/>
    <dgm:cxn modelId="{2EF679FD-AF93-4AFC-A1E5-8F50A3074C1F}" type="presParOf" srcId="{544841BF-EECA-49BC-9064-05D128EC112D}" destId="{ADF8FA2C-C9D7-4694-B818-5765A5DCFFC3}" srcOrd="2" destOrd="0" presId="urn:microsoft.com/office/officeart/2005/8/layout/hList9"/>
    <dgm:cxn modelId="{B3981D92-E28A-468F-AA65-AE3CD88FF14B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24026" custScaleY="123160" custLinFactNeighborX="-1147" custLinFactNeighborY="-4308"/>
      <dgm:spPr/>
    </dgm:pt>
  </dgm:ptLst>
  <dgm:cxnLst>
    <dgm:cxn modelId="{96207305-A572-492A-82CC-9A83EBD506F1}" type="presOf" srcId="{0B00B9ED-F528-40E5-AE3C-9DD45B5D5343}" destId="{544841BF-EECA-49BC-9064-05D128EC112D}" srcOrd="0" destOrd="0" presId="urn:microsoft.com/office/officeart/2005/8/layout/hList9"/>
    <dgm:cxn modelId="{EF19772D-76B9-4155-8A85-8178505CEC58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8A952402-1C8F-40C0-B92A-980A9AD9CEA8}" type="presParOf" srcId="{544841BF-EECA-49BC-9064-05D128EC112D}" destId="{9BD1282D-B6C6-474C-9E05-356F139C94C7}" srcOrd="0" destOrd="0" presId="urn:microsoft.com/office/officeart/2005/8/layout/hList9"/>
    <dgm:cxn modelId="{4502FCC6-F409-4A47-A025-07DDCB769B44}" type="presParOf" srcId="{544841BF-EECA-49BC-9064-05D128EC112D}" destId="{F5BD6CF4-CEF3-4DA6-810F-7217D78474D0}" srcOrd="1" destOrd="0" presId="urn:microsoft.com/office/officeart/2005/8/layout/hList9"/>
    <dgm:cxn modelId="{3DF36B81-8711-4FFD-A1FB-CE6C45C28C9D}" type="presParOf" srcId="{F5BD6CF4-CEF3-4DA6-810F-7217D78474D0}" destId="{EB035332-F674-4F2C-ADB4-85DA35064421}" srcOrd="0" destOrd="0" presId="urn:microsoft.com/office/officeart/2005/8/layout/hList9"/>
    <dgm:cxn modelId="{7330ECAE-65C4-4CAA-8B1A-AFC2BAF8FD9C}" type="presParOf" srcId="{F5BD6CF4-CEF3-4DA6-810F-7217D78474D0}" destId="{4A9D85D0-5B45-4E0E-B190-ED26A5CEC325}" srcOrd="1" destOrd="0" presId="urn:microsoft.com/office/officeart/2005/8/layout/hList9"/>
    <dgm:cxn modelId="{F11FC6B7-43B7-4088-B78E-FC215ED257CE}" type="presParOf" srcId="{4A9D85D0-5B45-4E0E-B190-ED26A5CEC325}" destId="{BAE24981-CF8D-42CA-9636-FC3E6FE0BACE}" srcOrd="0" destOrd="0" presId="urn:microsoft.com/office/officeart/2005/8/layout/hList9"/>
    <dgm:cxn modelId="{23DDAAAF-EC01-40F9-84C9-5D1FAC96788E}" type="presParOf" srcId="{4A9D85D0-5B45-4E0E-B190-ED26A5CEC325}" destId="{C4D5F41C-8061-46F7-9016-6ABCDF993E6A}" srcOrd="1" destOrd="0" presId="urn:microsoft.com/office/officeart/2005/8/layout/hList9"/>
    <dgm:cxn modelId="{8CE4A5DE-3105-4128-AFA3-492705ACA590}" type="presParOf" srcId="{544841BF-EECA-49BC-9064-05D128EC112D}" destId="{ADF8FA2C-C9D7-4694-B818-5765A5DCFFC3}" srcOrd="2" destOrd="0" presId="urn:microsoft.com/office/officeart/2005/8/layout/hList9"/>
    <dgm:cxn modelId="{7F5DDB97-387F-49C1-847C-B551DAFC181C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62775" custScaleY="156593" custLinFactNeighborX="671" custLinFactNeighborY="1114"/>
      <dgm:spPr/>
    </dgm:pt>
  </dgm:ptLst>
  <dgm:cxnLst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66AD763-C612-48E2-AC9D-296C493E9DB1}" type="presOf" srcId="{0B00B9ED-F528-40E5-AE3C-9DD45B5D5343}" destId="{544841BF-EECA-49BC-9064-05D128EC112D}" srcOrd="0" destOrd="0" presId="urn:microsoft.com/office/officeart/2005/8/layout/hList9"/>
    <dgm:cxn modelId="{D7E68B94-1586-4660-AABB-3F596AA9503F}" type="presOf" srcId="{257ADFFD-6EB1-487D-8CA9-A8E7D0542AE4}" destId="{6CC60C23-5D83-4368-AB29-E8924F90CCD2}" srcOrd="0" destOrd="0" presId="urn:microsoft.com/office/officeart/2005/8/layout/hList9"/>
    <dgm:cxn modelId="{9C8E8FEE-32B1-4E95-BB29-7ADD6333FC5D}" type="presParOf" srcId="{544841BF-EECA-49BC-9064-05D128EC112D}" destId="{9BD1282D-B6C6-474C-9E05-356F139C94C7}" srcOrd="0" destOrd="0" presId="urn:microsoft.com/office/officeart/2005/8/layout/hList9"/>
    <dgm:cxn modelId="{2CA82BAC-192C-4550-92F0-B3DFF609DDBA}" type="presParOf" srcId="{544841BF-EECA-49BC-9064-05D128EC112D}" destId="{F5BD6CF4-CEF3-4DA6-810F-7217D78474D0}" srcOrd="1" destOrd="0" presId="urn:microsoft.com/office/officeart/2005/8/layout/hList9"/>
    <dgm:cxn modelId="{8B0B8F0F-3E9D-495D-89FB-B508B862CD59}" type="presParOf" srcId="{F5BD6CF4-CEF3-4DA6-810F-7217D78474D0}" destId="{EB035332-F674-4F2C-ADB4-85DA35064421}" srcOrd="0" destOrd="0" presId="urn:microsoft.com/office/officeart/2005/8/layout/hList9"/>
    <dgm:cxn modelId="{A2B19FBE-C8A2-45EE-88DF-4B522FFE6B1A}" type="presParOf" srcId="{F5BD6CF4-CEF3-4DA6-810F-7217D78474D0}" destId="{4A9D85D0-5B45-4E0E-B190-ED26A5CEC325}" srcOrd="1" destOrd="0" presId="urn:microsoft.com/office/officeart/2005/8/layout/hList9"/>
    <dgm:cxn modelId="{CD383B58-43AB-464F-8BA8-DA7F6980FB2A}" type="presParOf" srcId="{4A9D85D0-5B45-4E0E-B190-ED26A5CEC325}" destId="{BAE24981-CF8D-42CA-9636-FC3E6FE0BACE}" srcOrd="0" destOrd="0" presId="urn:microsoft.com/office/officeart/2005/8/layout/hList9"/>
    <dgm:cxn modelId="{FA64D4C8-3D33-40F8-8C40-D66D9D9752C3}" type="presParOf" srcId="{4A9D85D0-5B45-4E0E-B190-ED26A5CEC325}" destId="{C4D5F41C-8061-46F7-9016-6ABCDF993E6A}" srcOrd="1" destOrd="0" presId="urn:microsoft.com/office/officeart/2005/8/layout/hList9"/>
    <dgm:cxn modelId="{A0D39E74-30D0-4583-B8F4-116E21FC77CA}" type="presParOf" srcId="{544841BF-EECA-49BC-9064-05D128EC112D}" destId="{ADF8FA2C-C9D7-4694-B818-5765A5DCFFC3}" srcOrd="2" destOrd="0" presId="urn:microsoft.com/office/officeart/2005/8/layout/hList9"/>
    <dgm:cxn modelId="{EBF59AEF-0B34-4C7F-AE06-A657C824786B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AB476-E741-44D5-9BEA-9AB450AD69B2}">
      <dsp:nvSpPr>
        <dsp:cNvPr id="0" name=""/>
        <dsp:cNvSpPr/>
      </dsp:nvSpPr>
      <dsp:spPr>
        <a:xfrm>
          <a:off x="971" y="11469"/>
          <a:ext cx="1287285" cy="1287285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Учебная деятельность</a:t>
          </a:r>
        </a:p>
      </dsp:txBody>
      <dsp:txXfrm>
        <a:off x="189490" y="199988"/>
        <a:ext cx="910247" cy="910247"/>
      </dsp:txXfrm>
    </dsp:sp>
    <dsp:sp modelId="{1E9F7E47-F3AF-4AC4-A0A9-0DA03512DEFA}">
      <dsp:nvSpPr>
        <dsp:cNvPr id="0" name=""/>
        <dsp:cNvSpPr/>
      </dsp:nvSpPr>
      <dsp:spPr>
        <a:xfrm>
          <a:off x="1392783" y="281799"/>
          <a:ext cx="746625" cy="74662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1491748" y="567308"/>
        <a:ext cx="548695" cy="175607"/>
      </dsp:txXfrm>
    </dsp:sp>
    <dsp:sp modelId="{9052F4EA-B6AE-4256-B4FD-DAADE65F3154}">
      <dsp:nvSpPr>
        <dsp:cNvPr id="0" name=""/>
        <dsp:cNvSpPr/>
      </dsp:nvSpPr>
      <dsp:spPr>
        <a:xfrm>
          <a:off x="2243936" y="11469"/>
          <a:ext cx="1287285" cy="1287285"/>
        </a:xfrm>
        <a:prstGeom prst="ellipse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Учебная задача</a:t>
          </a:r>
        </a:p>
      </dsp:txBody>
      <dsp:txXfrm>
        <a:off x="2432455" y="199988"/>
        <a:ext cx="910247" cy="910247"/>
      </dsp:txXfrm>
    </dsp:sp>
    <dsp:sp modelId="{9221A027-25C6-485F-BE1B-EC27F2EEA181}">
      <dsp:nvSpPr>
        <dsp:cNvPr id="0" name=""/>
        <dsp:cNvSpPr/>
      </dsp:nvSpPr>
      <dsp:spPr>
        <a:xfrm>
          <a:off x="3635749" y="281799"/>
          <a:ext cx="746625" cy="74662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3734714" y="435604"/>
        <a:ext cx="548695" cy="439015"/>
      </dsp:txXfrm>
    </dsp:sp>
    <dsp:sp modelId="{49F3B2C3-5959-475E-AA84-2A4D75785DF2}">
      <dsp:nvSpPr>
        <dsp:cNvPr id="0" name=""/>
        <dsp:cNvSpPr/>
      </dsp:nvSpPr>
      <dsp:spPr>
        <a:xfrm>
          <a:off x="4486902" y="11469"/>
          <a:ext cx="1287285" cy="1287285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Умение учиться</a:t>
          </a:r>
        </a:p>
      </dsp:txBody>
      <dsp:txXfrm>
        <a:off x="4675421" y="199988"/>
        <a:ext cx="910247" cy="9102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AB476-E741-44D5-9BEA-9AB450AD69B2}">
      <dsp:nvSpPr>
        <dsp:cNvPr id="0" name=""/>
        <dsp:cNvSpPr/>
      </dsp:nvSpPr>
      <dsp:spPr>
        <a:xfrm>
          <a:off x="753" y="27292"/>
          <a:ext cx="998930" cy="998930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Учебная деятельность</a:t>
          </a:r>
        </a:p>
      </dsp:txBody>
      <dsp:txXfrm>
        <a:off x="147043" y="173582"/>
        <a:ext cx="706350" cy="706350"/>
      </dsp:txXfrm>
    </dsp:sp>
    <dsp:sp modelId="{1E9F7E47-F3AF-4AC4-A0A9-0DA03512DEFA}">
      <dsp:nvSpPr>
        <dsp:cNvPr id="0" name=""/>
        <dsp:cNvSpPr/>
      </dsp:nvSpPr>
      <dsp:spPr>
        <a:xfrm>
          <a:off x="1080797" y="237067"/>
          <a:ext cx="579379" cy="57937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1157594" y="458622"/>
        <a:ext cx="425785" cy="136269"/>
      </dsp:txXfrm>
    </dsp:sp>
    <dsp:sp modelId="{9052F4EA-B6AE-4256-B4FD-DAADE65F3154}">
      <dsp:nvSpPr>
        <dsp:cNvPr id="0" name=""/>
        <dsp:cNvSpPr/>
      </dsp:nvSpPr>
      <dsp:spPr>
        <a:xfrm>
          <a:off x="1741290" y="27292"/>
          <a:ext cx="998930" cy="998930"/>
        </a:xfrm>
        <a:prstGeom prst="ellipse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Учебная задача</a:t>
          </a:r>
        </a:p>
      </dsp:txBody>
      <dsp:txXfrm>
        <a:off x="1887580" y="173582"/>
        <a:ext cx="706350" cy="706350"/>
      </dsp:txXfrm>
    </dsp:sp>
    <dsp:sp modelId="{9221A027-25C6-485F-BE1B-EC27F2EEA181}">
      <dsp:nvSpPr>
        <dsp:cNvPr id="0" name=""/>
        <dsp:cNvSpPr/>
      </dsp:nvSpPr>
      <dsp:spPr>
        <a:xfrm>
          <a:off x="2821334" y="237067"/>
          <a:ext cx="579379" cy="57937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2898131" y="356419"/>
        <a:ext cx="425785" cy="340675"/>
      </dsp:txXfrm>
    </dsp:sp>
    <dsp:sp modelId="{49F3B2C3-5959-475E-AA84-2A4D75785DF2}">
      <dsp:nvSpPr>
        <dsp:cNvPr id="0" name=""/>
        <dsp:cNvSpPr/>
      </dsp:nvSpPr>
      <dsp:spPr>
        <a:xfrm>
          <a:off x="3481827" y="27292"/>
          <a:ext cx="998930" cy="998930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Умение учиться</a:t>
          </a:r>
        </a:p>
      </dsp:txBody>
      <dsp:txXfrm>
        <a:off x="3628117" y="173582"/>
        <a:ext cx="706350" cy="7063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5E923-7588-4311-A800-E614DF01A340}">
      <dsp:nvSpPr>
        <dsp:cNvPr id="0" name=""/>
        <dsp:cNvSpPr/>
      </dsp:nvSpPr>
      <dsp:spPr>
        <a:xfrm>
          <a:off x="1273674" y="216365"/>
          <a:ext cx="2796111" cy="2796111"/>
        </a:xfrm>
        <a:prstGeom prst="pie">
          <a:avLst>
            <a:gd name="adj1" fmla="val 16200000"/>
            <a:gd name="adj2" fmla="val 180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ЦА</a:t>
          </a:r>
        </a:p>
      </dsp:txBody>
      <dsp:txXfrm>
        <a:off x="2747292" y="808875"/>
        <a:ext cx="998611" cy="832176"/>
      </dsp:txXfrm>
    </dsp:sp>
    <dsp:sp modelId="{1BB714AA-2185-473E-8004-C07C865F21E3}">
      <dsp:nvSpPr>
        <dsp:cNvPr id="0" name=""/>
        <dsp:cNvSpPr/>
      </dsp:nvSpPr>
      <dsp:spPr>
        <a:xfrm>
          <a:off x="1216088" y="316226"/>
          <a:ext cx="2796111" cy="2796111"/>
        </a:xfrm>
        <a:prstGeom prst="pie">
          <a:avLst>
            <a:gd name="adj1" fmla="val 1800000"/>
            <a:gd name="adj2" fmla="val 900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Решение</a:t>
          </a:r>
        </a:p>
      </dsp:txBody>
      <dsp:txXfrm>
        <a:off x="1881829" y="2130370"/>
        <a:ext cx="1497916" cy="732314"/>
      </dsp:txXfrm>
    </dsp:sp>
    <dsp:sp modelId="{F3BD46A4-CB0A-4596-A8D0-229464041B13}">
      <dsp:nvSpPr>
        <dsp:cNvPr id="0" name=""/>
        <dsp:cNvSpPr/>
      </dsp:nvSpPr>
      <dsp:spPr>
        <a:xfrm>
          <a:off x="1144185" y="241866"/>
          <a:ext cx="2796111" cy="2796111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Проблема</a:t>
          </a:r>
        </a:p>
      </dsp:txBody>
      <dsp:txXfrm>
        <a:off x="1468068" y="834375"/>
        <a:ext cx="998611" cy="832176"/>
      </dsp:txXfrm>
    </dsp:sp>
    <dsp:sp modelId="{E8147637-8981-4213-8BB6-2C27DFBF88D5}">
      <dsp:nvSpPr>
        <dsp:cNvPr id="0" name=""/>
        <dsp:cNvSpPr/>
      </dsp:nvSpPr>
      <dsp:spPr>
        <a:xfrm>
          <a:off x="1373972" y="97163"/>
          <a:ext cx="3142296" cy="314229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02CEF4-6733-41E0-92D3-ECB5F5F0E4AE}">
      <dsp:nvSpPr>
        <dsp:cNvPr id="0" name=""/>
        <dsp:cNvSpPr/>
      </dsp:nvSpPr>
      <dsp:spPr>
        <a:xfrm>
          <a:off x="1560343" y="730944"/>
          <a:ext cx="3142296" cy="314229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D5E0A0-7458-47CF-A89B-58230429CC59}">
      <dsp:nvSpPr>
        <dsp:cNvPr id="0" name=""/>
        <dsp:cNvSpPr/>
      </dsp:nvSpPr>
      <dsp:spPr>
        <a:xfrm>
          <a:off x="644786" y="161282"/>
          <a:ext cx="3142296" cy="314229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498088" y="216037"/>
          <a:ext cx="909803" cy="31907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16013" y="360046"/>
          <a:ext cx="5177330" cy="4794071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974215" y="1062121"/>
        <a:ext cx="3660926" cy="33899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498088" y="216037"/>
          <a:ext cx="909803" cy="31907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04604" y="360046"/>
          <a:ext cx="5177330" cy="4854994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962806" y="1071043"/>
        <a:ext cx="3660926" cy="3433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021520" y="183969"/>
          <a:ext cx="814683" cy="285713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19811" y="0"/>
          <a:ext cx="4205140" cy="417577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835639" y="611529"/>
        <a:ext cx="2973484" cy="29527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4833478" y="596155"/>
          <a:ext cx="586484" cy="20568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39040" y="492379"/>
          <a:ext cx="3973041" cy="38221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400" kern="1200" dirty="0"/>
        </a:p>
      </dsp:txBody>
      <dsp:txXfrm>
        <a:off x="620878" y="1052120"/>
        <a:ext cx="2809365" cy="2702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A16FD-A27A-4F3F-9364-9B3EF5F2634E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8BAF7-1D33-47D8-A134-65E6350FE1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35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F89CA-745A-926E-9941-1AA3A914C6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544B98-4EB1-B259-648A-EBBA521F68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16BB6E-49BF-8BEE-4093-3932E309E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CC507E-EC59-D533-FCDA-79B2FF8DF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607CD9-A65C-F121-B841-67C13AE9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64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94B9AD-E359-F22C-7E59-72A8B6EF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5ED6FE-9F7D-4104-270F-081C6A64C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DA17E2-1049-E68D-2454-8638BF9B2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7B3D58-5B7E-9144-77E8-864DAD847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FE99B3-BA9F-DECF-1D66-977DD0F62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5062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4769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89572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76674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982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6CCE3E0-EB3B-4078-BA57-3BF634A175C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83ED22F-298C-474A-9A94-C7CB0668C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65805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093CD5F-9CBC-43C1-BBEA-4EF0DFDDBCF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23223E-520D-4499-9108-C59328E27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2470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690487B3-C6FF-411A-8329-89DA02ED840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3D5146E-80A8-4DC6-B5B5-C7BE69C6B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09703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78F6A0-00B1-48F2-B040-A228C75627C4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7E95028-C7D1-415A-BA7B-CBE61EC45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02434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3F6CF38-9179-4F2C-8FDC-AB2CF1975D9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BCD1A8-608C-4CF4-9CA8-4D5C39E7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7817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75DC152-AC0A-4566-9213-15E422A754C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70EE45F-4475-484B-ACF8-D89982FA4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1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D7993FE-FEB6-20A3-E1CA-4C218F46CD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208498-0FAA-9A13-7FC5-E17338E585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0FCE51-D10B-414B-4F4A-067250238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4ABB95-43CE-3AF8-CB95-9F2B4A5ED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F1A867-D285-D9D3-8007-146A0888D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8277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EB0530F-1B19-446E-B428-BB4B3865153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3064159-DEC7-4CA0-BBE6-2E3D530CC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4417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29A15B4-E0CF-4F5F-871E-24E2F107B7F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5830AC3-E1C6-402A-A484-1F31C0FA3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349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C86438-8126-476C-9C25-CAB38FB2324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98D702D-4FC7-4CC2-A235-6FE0D1595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66676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77E61A1-18EF-4E2A-9362-840C97FF9E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BBDCE46-E5BE-43A1-B2FF-3A2992632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511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E4B6852-E95E-4398-82F2-CA095D70C92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6C673B9-BB56-4E2D-B76D-07D4DF2C5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18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35944-CAA3-44B2-AE50-3AA67B1D8A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20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48304-A1BD-4E5F-9C52-A71DB20430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215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886A9-36BD-4018-AFF9-E4EE8DE23E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5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B7BD3-ECA7-468B-A409-CF993C1D2BF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93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D1CE02-DC45-486E-9D6B-43245A7062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80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083A5-5003-476D-91CF-5D67E5983E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92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810B88-B430-401D-BFE4-D36ACC7944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550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023FD-5734-4CD9-B4E7-E9BABB7058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28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899DB0-B7AF-7DD3-4D17-E9A3A696D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5566A4-401F-39EC-55E1-DA3C8C1ED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6F9FF0-18F6-FA30-FFA3-D2590F12D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84A01A-4765-0EF4-F6EF-6E24ECA3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CF8AE6-9271-7EA9-CEA6-32C4980CC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019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FCF9B4-D82E-46B7-87E6-25F70B68F2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035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8C9C40-8DBD-438F-94C3-1EF0ADF6E2B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53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B9DE4-D0F9-4C8D-8A27-EEBE3BBEF1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574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757635-3B82-4CBF-85BD-13A7566FBD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0519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4B0E2-8EF0-469D-A599-A409A8B0AC5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9406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4FAA707C-B744-4F95-A59B-438E9E58CD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185" y="52388"/>
          <a:ext cx="11973983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4" name="Object 2">
                        <a:extLst>
                          <a:ext uri="{FF2B5EF4-FFF2-40B4-BE49-F238E27FC236}">
                            <a16:creationId xmlns:a16="http://schemas.microsoft.com/office/drawing/2014/main" id="{4FAA707C-B744-4F95-A59B-438E9E58C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5" y="52388"/>
                        <a:ext cx="11973983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A7901160-7C16-44D4-AE51-B06E6AEF81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451" y="4868864"/>
            <a:ext cx="12122149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C3181B-9B0D-4460-ACE9-32775C92D51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90384" y="4868864"/>
            <a:ext cx="8701616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D35EC7CE-DF97-492D-9310-A4120875CA8F}"/>
              </a:ext>
            </a:extLst>
          </p:cNvPr>
          <p:cNvGrpSpPr>
            <a:grpSpLocks/>
          </p:cNvGrpSpPr>
          <p:nvPr/>
        </p:nvGrpSpPr>
        <p:grpSpPr bwMode="auto">
          <a:xfrm>
            <a:off x="-8466" y="0"/>
            <a:ext cx="12206817" cy="6859588"/>
            <a:chOff x="0" y="0"/>
            <a:chExt cx="5764" cy="4321"/>
          </a:xfrm>
        </p:grpSpPr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66AB44DE-5B60-4860-A2E3-0AA8B194B0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4D3CED2B-6EC8-4483-AB9C-61603BE6273E}"/>
                </a:ext>
              </a:extLst>
            </p:cNvPr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760C6F0-0AC1-4386-886D-B041A37505AA}"/>
                </a:ext>
              </a:extLst>
            </p:cNvPr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52 w 243"/>
                <a:gd name="T1" fmla="*/ 335 h 336"/>
                <a:gd name="T2" fmla="*/ 131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352CFCF-6D06-4F07-B466-B4E83AE30646}"/>
                </a:ext>
              </a:extLst>
            </p:cNvPr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501 w 232"/>
                <a:gd name="T1" fmla="*/ 0 h 290"/>
                <a:gd name="T2" fmla="*/ 358 w 232"/>
                <a:gd name="T3" fmla="*/ 144 h 290"/>
                <a:gd name="T4" fmla="*/ 216 w 232"/>
                <a:gd name="T5" fmla="*/ 253 h 290"/>
                <a:gd name="T6" fmla="*/ 0 w 232"/>
                <a:gd name="T7" fmla="*/ 290 h 290"/>
                <a:gd name="T8" fmla="*/ 505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90DFA39-A7DF-4CB4-A7D9-6FCAEAF1F407}"/>
                </a:ext>
              </a:extLst>
            </p:cNvPr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47460" name="Rectangle 4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790952" y="549276"/>
            <a:ext cx="5759449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/>
              <a:t>Образец заголовка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657600" y="4876800"/>
            <a:ext cx="83312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en-US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0540760"/>
      </p:ext>
    </p:extLst>
  </p:cSld>
  <p:clrMapOvr>
    <a:masterClrMapping/>
  </p:clrMapOvr>
  <p:transition spd="med"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81E3355-B40D-4B72-BE96-CC6FED4E3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26D47C8-F4DB-4FA0-B615-CFCF5B0E16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900C375-FF5F-4DBF-B825-4C6E006063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820697346"/>
      </p:ext>
    </p:extLst>
  </p:cSld>
  <p:clrMapOvr>
    <a:masterClrMapping/>
  </p:clrMapOvr>
  <p:transition spd="med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125058-569B-412F-84AD-B016965211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E405FD1-5C4C-44CB-99C0-5EBE30874B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1F9513C-DA41-4CB6-8C0E-71125D55F1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58575054"/>
      </p:ext>
    </p:extLst>
  </p:cSld>
  <p:clrMapOvr>
    <a:masterClrMapping/>
  </p:clrMapOvr>
  <p:transition spd="med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304926"/>
            <a:ext cx="53848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304926"/>
            <a:ext cx="53848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D5AC87-34DF-4E54-A188-C21A5A9FFD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D3544FB-147E-4771-B786-CE02C0A2A8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89D927D-DCFE-4ED2-AD90-63CBAA96F4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75623839"/>
      </p:ext>
    </p:extLst>
  </p:cSld>
  <p:clrMapOvr>
    <a:masterClrMapping/>
  </p:clrMapOvr>
  <p:transition spd="med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58BF30-BE21-44FC-9455-300012D5CC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B81053-51F0-4FB1-8304-47F5B0D945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1C453F-29FD-4FF2-B4F9-2CD1E913EF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5495565"/>
      </p:ext>
    </p:extLst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6A1A6E-3770-BF4A-5269-4F9A5E36A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47DF22-A479-BD5B-0A74-0924F8369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819811-9813-CE97-64C7-82E9218F2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1FC143-A7D8-7F77-6CC8-9C4614229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D35A51-52EA-F867-BA96-9A77E9A00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9557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2FAC9E3-0CC6-42BE-81F1-BDDDC71DF4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E626076-3E7D-4CDA-85EB-8D23E88272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16977B9-CE80-491E-A807-3892BD39B0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565992866"/>
      </p:ext>
    </p:extLst>
  </p:cSld>
  <p:clrMapOvr>
    <a:masterClrMapping/>
  </p:clrMapOvr>
  <p:transition spd="med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FABEC09-AF50-4BC6-9244-E78C99B419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CF16595-04FC-46CE-A0BB-A1B3A14A15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393F206-D081-4333-A99C-5C015C522F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500390956"/>
      </p:ext>
    </p:extLst>
  </p:cSld>
  <p:clrMapOvr>
    <a:masterClrMapping/>
  </p:clrMapOvr>
  <p:transition spd="med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D008A0-0637-458F-98AA-A513BD76E4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877129C-0A4B-46CE-90B8-E39B05235D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8A3DB96-19A8-4722-849D-AB1B80B599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722762138"/>
      </p:ext>
    </p:extLst>
  </p:cSld>
  <p:clrMapOvr>
    <a:masterClrMapping/>
  </p:clrMapOvr>
  <p:transition spd="med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D07BA71-61C6-45EF-A0D4-759C9DC421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5FDA5CC-E1C7-4E6C-BA03-7F89EC3FD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11A15EC-2503-4F12-9B7F-5EBD22F1E2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07846378"/>
      </p:ext>
    </p:extLst>
  </p:cSld>
  <p:clrMapOvr>
    <a:masterClrMapping/>
  </p:clrMapOvr>
  <p:transition spd="med">
    <p:wheel spokes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4A674A1-93FC-433E-A3F4-59D239CFA0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8849FF-DDF2-4FCF-99F3-D056A4D445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097328C-F4B6-4725-8C5A-14200F8EAB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14894891"/>
      </p:ext>
    </p:extLst>
  </p:cSld>
  <p:clrMapOvr>
    <a:masterClrMapping/>
  </p:clrMapOvr>
  <p:transition spd="med">
    <p:wheel spokes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19088"/>
            <a:ext cx="2743200" cy="59293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19088"/>
            <a:ext cx="8026400" cy="59293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953D98-7213-47A3-97F9-96201D6EFF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A31B586-8B05-401A-BD55-BDBE96CC44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89AFBC8-4E17-46B3-B2E0-DD297A745E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00951947"/>
      </p:ext>
    </p:extLst>
  </p:cSld>
  <p:clrMapOvr>
    <a:masterClrMapping/>
  </p:clrMapOvr>
  <p:transition spd="med">
    <p:wheel spokes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12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70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717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69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44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1998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5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87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3610F-0D65-3762-4427-20D38146A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8A9D62-D7F2-EFA3-0199-5DE04D5249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3C535F6-5BEE-C5C0-1603-4B533CE737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435B0C-9794-8DFC-CADE-509A86ECC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60632B-32A3-BCD6-FFEB-FA0E7DCCC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EB3635-8EB7-BD6D-14DA-942B2DCC7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121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439168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2" y="1439168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2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039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102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7255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85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7241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2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477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2145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544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50" y="257473"/>
            <a:ext cx="2571750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57473"/>
            <a:ext cx="7524750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0606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F186C93-C356-4717-BBEF-03CB6CD69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4026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AF63E22-66DE-450B-960D-F232CE97D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468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FB7A38FD-21FE-4F1A-87F4-CBB036110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12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D1518-8AEF-F3CD-67AB-75AD96BC0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58D19F-ADD3-7A85-ED63-6C3F0C39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777A8C6-D152-711B-42EC-F51A259C1D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9943EF2-B4DA-6A0B-6A7D-9C5E0B01DD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AEB149-418C-3F03-C00D-E29078700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3AB6112-03C5-E32B-429C-61BC29888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F6824D-739A-F4F8-7486-6BBBF654C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812F68-3311-8AD6-B262-A3E366DA6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5651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015750C-3594-410D-80B9-36EB68D1B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871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8F16DBC-3C2C-49DC-B6EE-E18FF1B99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107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F8D10FF-B4C8-4A78-B1D1-0F4860FA2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5433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99FB99D-54B1-44BF-95AC-ACA3DA11A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9778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DA4397E-4BE6-405C-AB7F-6AD01256B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0307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AD67508-3ECF-4B3E-95B7-6330FAFFF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8134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EC2FE6B-9D1F-476F-B683-1CCB1BC19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816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7408611-86C8-48D1-9470-1BF1E187F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9335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AA8E4F2D-086C-47F4-955A-94FB53EDA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117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233C70C-1F6E-4DB1-BE6F-BBD84D392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746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AD69D8-9E02-5AE2-B5EA-E8872DDE6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D202008-A7E6-DB22-1B43-CF965C4B8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C03278-8487-B73B-E382-F5DDA1DDE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28454E-99D7-1FF9-C818-BB9FF5457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121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7940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2423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2257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294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328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266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6421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90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17435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68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095BAC-4F4D-D43F-525C-B82DD39EF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9461511-3128-5759-9459-B31715190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F3A565E-6508-8D78-6D4A-AE6DEC26A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972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9158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86785" y="69851"/>
            <a:ext cx="12018433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667" y="1449389"/>
            <a:ext cx="12026900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667" y="1397000"/>
            <a:ext cx="12026900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667" y="2976564"/>
            <a:ext cx="12026900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1066B44-FAF8-4CCA-8A24-EF9C94A5A0C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BCB5D1E-6D23-43C1-82E1-1F15733CF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88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91A4156-3825-4833-8120-651AFD5B7891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3DBB5372-A226-4D79-B6BB-6C39356C3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9442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93134" y="2376489"/>
            <a:ext cx="12018433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134" y="2341564"/>
            <a:ext cx="12018433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018" y="2468564"/>
            <a:ext cx="12020549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D07A9C6-8784-4065-B41B-B7ADEF794D6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8378A93-F341-4DD1-9B15-B59B911B7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574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AE193E5-E56B-4CC3-A507-C608826DF7C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F08CB2F-6B7D-4DD5-9667-D60D37407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96696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9C9658A-E0BA-4C1A-8E18-560078DA52B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04BFADA6-297D-4184-8FAF-DAA8A7CCD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5172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A2BB704-46A9-4624-BE7D-B8185DFD1C19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96CB125A-EF9F-4641-AF34-68156E592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57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CD947BF-A6CD-4394-B24F-C93F171DFD9E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ADD0088-7058-47D4-8684-554941DC7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417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BF87A78-322B-46A8-84D5-898A755BDA2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2AA716A-DDD7-4B13-8FAB-A4610BFEA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6296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91018" y="4683126"/>
            <a:ext cx="12009967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018" y="4649789"/>
            <a:ext cx="12009967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018" y="4773614"/>
            <a:ext cx="12009967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13C9C9-D0A9-4163-9675-CFAC363E206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E14813C1-9420-45A5-9734-7E7BF0597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539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D79A3-B970-3323-6505-EC71B7E78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610B60-7325-D1E4-7186-7E2AEDC7B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29A00E-8037-10B5-7C59-08089BCB6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28B052-68EA-1C85-B892-D27B6DABA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7BF652-29C4-BBD9-F595-539BEBD1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60AC42-33C4-8DC3-2C38-840E77119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49581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14BB59-A67D-4BDA-A574-9C312D2BB358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A89661F-C3BF-4BB6-B899-26F1B34CE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7913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EC797C5-A443-4002-8E6B-31A6D9EBBC8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11607F2-858C-4915-93A3-4AEE49FED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719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446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9648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142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603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178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1038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3049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72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5" y="1439172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5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067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6253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8374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90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6119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90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97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8D1EF-64F2-514F-8BBE-FDD7474E5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9E187D0-F4B9-0DBB-CE6F-2935031232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365692-E7A5-E2DA-B1EC-B0E6835E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13BCB0-6C56-FBC4-B2A7-51024C1A3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C4F0F37-280B-AFA0-EA59-E54FFFA0F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625545-E70F-3591-D62D-FF8990C60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011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696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611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9639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785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838" y="257607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89" y="257607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016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89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90247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7306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08532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068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3629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972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oleObject" Target="../embeddings/oleObject1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577BC7-2E12-0934-F9E1-EE133CE33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8F7F4B-8FA6-76AF-91D4-FFF0AC8F0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74AA63-9D3F-376B-149A-6BC265469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5B61F-5807-4B7F-8E47-7445EDFE9AF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C40FC4-0E97-69DE-D243-BEE2746F8D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3901A4-197D-EA75-FAF2-C8CCCFD97D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9EC21-9C84-4631-BE34-AD87D37A3F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70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02CB0B0-4723-4D7F-8415-5BA4A20C5ED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318F8C0-015B-46B6-9618-CAF4B25AF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7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2F155E-1997-4FD5-BB34-E3FA68BBD1A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7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CE8886ED-3186-41DF-855D-4587215928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67" y="61914"/>
          <a:ext cx="1202266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Image" r:id="rId14" imgW="8609524" imgH="1307937" progId="Photoshop.Image.6">
                  <p:embed/>
                </p:oleObj>
              </mc:Choice>
              <mc:Fallback>
                <p:oleObj name="Image" r:id="rId14" imgW="8609524" imgH="1307937" progId="Photoshop.Image.6">
                  <p:embed/>
                  <p:pic>
                    <p:nvPicPr>
                      <p:cNvPr id="1026" name="Object 2">
                        <a:extLst>
                          <a:ext uri="{FF2B5EF4-FFF2-40B4-BE49-F238E27FC236}">
                            <a16:creationId xmlns:a16="http://schemas.microsoft.com/office/drawing/2014/main" id="{CE8886ED-3186-41DF-855D-4587215928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67" y="61914"/>
                        <a:ext cx="12022667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E566ADAB-E898-4299-9A18-0807BC8BBB0B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4667" y="6453188"/>
            <a:ext cx="11986684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4FCFF59-F3E9-43CB-9A34-109BB6D49E6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118534" y="1135063"/>
            <a:ext cx="11940117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DBD6C09-1FB0-4764-A578-C5E498F121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04926"/>
            <a:ext cx="109728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текста</a:t>
            </a:r>
          </a:p>
          <a:p>
            <a:pPr lvl="1"/>
            <a:r>
              <a:rPr lang="en-US" altLang="ru-RU"/>
              <a:t>Второй уровень</a:t>
            </a:r>
          </a:p>
          <a:p>
            <a:pPr lvl="2"/>
            <a:r>
              <a:rPr lang="en-US" altLang="ru-RU"/>
              <a:t>Третий уровень</a:t>
            </a:r>
          </a:p>
          <a:p>
            <a:pPr lvl="3"/>
            <a:r>
              <a:rPr lang="en-US" altLang="ru-RU"/>
              <a:t>Четвертый уровень</a:t>
            </a:r>
          </a:p>
          <a:p>
            <a:pPr lvl="4"/>
            <a:r>
              <a:rPr lang="en-US" altLang="ru-RU"/>
              <a:t>Пятый уровень</a:t>
            </a:r>
          </a:p>
        </p:txBody>
      </p:sp>
      <p:sp>
        <p:nvSpPr>
          <p:cNvPr id="146438" name="Rectangle 6">
            <a:extLst>
              <a:ext uri="{FF2B5EF4-FFF2-40B4-BE49-F238E27FC236}">
                <a16:creationId xmlns:a16="http://schemas.microsoft.com/office/drawing/2014/main" id="{FDDFEF63-226D-41F3-845E-76658DAF516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9" name="Rectangle 7">
            <a:extLst>
              <a:ext uri="{FF2B5EF4-FFF2-40B4-BE49-F238E27FC236}">
                <a16:creationId xmlns:a16="http://schemas.microsoft.com/office/drawing/2014/main" id="{0D1CE17C-0B31-4E64-94CA-6A1C8CC44F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40" name="Rectangle 8">
            <a:extLst>
              <a:ext uri="{FF2B5EF4-FFF2-40B4-BE49-F238E27FC236}">
                <a16:creationId xmlns:a16="http://schemas.microsoft.com/office/drawing/2014/main" id="{277F34D3-E3B9-4550-BA1E-27C3E6F7D37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524625"/>
            <a:ext cx="28448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14FD0F78-69EB-4001-8834-12B10EEA4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319088"/>
            <a:ext cx="108712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заголовка</a:t>
            </a:r>
          </a:p>
        </p:txBody>
      </p:sp>
      <p:sp>
        <p:nvSpPr>
          <p:cNvPr id="1034" name="Text Box 10">
            <a:extLst>
              <a:ext uri="{FF2B5EF4-FFF2-40B4-BE49-F238E27FC236}">
                <a16:creationId xmlns:a16="http://schemas.microsoft.com/office/drawing/2014/main" id="{41444C1E-EB61-45B4-95EE-DAE84C4D5264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10871200" y="261938"/>
            <a:ext cx="132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2000"/>
              <a:t>LOGO</a:t>
            </a:r>
          </a:p>
        </p:txBody>
      </p:sp>
      <p:sp>
        <p:nvSpPr>
          <p:cNvPr id="1035" name="AutoShape 11">
            <a:extLst>
              <a:ext uri="{FF2B5EF4-FFF2-40B4-BE49-F238E27FC236}">
                <a16:creationId xmlns:a16="http://schemas.microsoft.com/office/drawing/2014/main" id="{F0133089-3366-4CE2-9F10-7DEF5D8AAC5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1323110" y="-340254"/>
            <a:ext cx="273050" cy="1147233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grpSp>
        <p:nvGrpSpPr>
          <p:cNvPr id="1036" name="Group 12">
            <a:extLst>
              <a:ext uri="{FF2B5EF4-FFF2-40B4-BE49-F238E27FC236}">
                <a16:creationId xmlns:a16="http://schemas.microsoft.com/office/drawing/2014/main" id="{A45E13A9-63E2-4E72-81EB-8252A4040A3A}"/>
              </a:ext>
            </a:extLst>
          </p:cNvPr>
          <p:cNvGrpSpPr>
            <a:grpSpLocks/>
          </p:cNvGrpSpPr>
          <p:nvPr/>
        </p:nvGrpSpPr>
        <p:grpSpPr bwMode="auto">
          <a:xfrm>
            <a:off x="-8466" y="0"/>
            <a:ext cx="12206817" cy="6859588"/>
            <a:chOff x="0" y="0"/>
            <a:chExt cx="5764" cy="4321"/>
          </a:xfrm>
        </p:grpSpPr>
        <p:sp>
          <p:nvSpPr>
            <p:cNvPr id="1037" name="AutoShape 13">
              <a:extLst>
                <a:ext uri="{FF2B5EF4-FFF2-40B4-BE49-F238E27FC236}">
                  <a16:creationId xmlns:a16="http://schemas.microsoft.com/office/drawing/2014/main" id="{DE73BB22-2ED3-4623-82B1-D914A5DA2119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1038" name="Freeform 14">
              <a:extLst>
                <a:ext uri="{FF2B5EF4-FFF2-40B4-BE49-F238E27FC236}">
                  <a16:creationId xmlns:a16="http://schemas.microsoft.com/office/drawing/2014/main" id="{B19FC4DB-756E-4266-AB25-5FDE516D23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9" name="Freeform 15">
              <a:extLst>
                <a:ext uri="{FF2B5EF4-FFF2-40B4-BE49-F238E27FC236}">
                  <a16:creationId xmlns:a16="http://schemas.microsoft.com/office/drawing/2014/main" id="{83CB7BC3-3530-438A-80FC-68B53A1D53CB}"/>
                </a:ext>
              </a:extLst>
            </p:cNvPr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52 w 243"/>
                <a:gd name="T1" fmla="*/ 335 h 336"/>
                <a:gd name="T2" fmla="*/ 131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0" name="Freeform 16">
              <a:extLst>
                <a:ext uri="{FF2B5EF4-FFF2-40B4-BE49-F238E27FC236}">
                  <a16:creationId xmlns:a16="http://schemas.microsoft.com/office/drawing/2014/main" id="{8C48FA7E-240F-40EB-8FDB-883D5C326BF2}"/>
                </a:ext>
              </a:extLst>
            </p:cNvPr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501 w 232"/>
                <a:gd name="T1" fmla="*/ 0 h 290"/>
                <a:gd name="T2" fmla="*/ 358 w 232"/>
                <a:gd name="T3" fmla="*/ 144 h 290"/>
                <a:gd name="T4" fmla="*/ 216 w 232"/>
                <a:gd name="T5" fmla="*/ 253 h 290"/>
                <a:gd name="T6" fmla="*/ 0 w 232"/>
                <a:gd name="T7" fmla="*/ 290 h 290"/>
                <a:gd name="T8" fmla="*/ 505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1" name="Freeform 17">
              <a:extLst>
                <a:ext uri="{FF2B5EF4-FFF2-40B4-BE49-F238E27FC236}">
                  <a16:creationId xmlns:a16="http://schemas.microsoft.com/office/drawing/2014/main" id="{6D1F557D-4622-45F2-B682-3B60F14348BE}"/>
                </a:ext>
              </a:extLst>
            </p:cNvPr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69330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 spd="med">
    <p:wheel spokes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5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73EBD9-177F-435B-8ADF-DB63CFEE05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607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70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1219200" y="274638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1219200" y="144780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696464"/>
                </a:solidFill>
                <a:latin typeface="Cambria"/>
              </a:defRPr>
            </a:lvl1pPr>
          </a:lstStyle>
          <a:p>
            <a:pPr>
              <a:defRPr/>
            </a:pPr>
            <a:fld id="{51CC7894-2B4D-47B6-B90B-954710EEC9CE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696464"/>
                </a:solidFill>
                <a:latin typeface="Cambri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4733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E83D8D8C-A9B4-4CD5-8FD5-3BE659747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670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607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212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9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hart" Target="../charts/chart1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3.xml"/><Relationship Id="rId5" Type="http://schemas.openxmlformats.org/officeDocument/2006/relationships/chart" Target="../charts/chart3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Layout" Target="../diagrams/layout7.xml"/><Relationship Id="rId7" Type="http://schemas.openxmlformats.org/officeDocument/2006/relationships/chart" Target="../charts/chart4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8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4.xml"/><Relationship Id="rId5" Type="http://schemas.microsoft.com/office/2007/relationships/hdphoto" Target="../media/hdphoto6.wdp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3.png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5.emf"/><Relationship Id="rId5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3%D0%B0%D0%BD%D0%B8%D0%B7%D0%BC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pro-psixology.ru/uploads/posts/2010-08/1281637186_324135-414240303d38464b-21.jpg" TargetMode="Externa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3D4D2C-CF60-4B53-BBF2-C67D33863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7800"/>
            <a:ext cx="12192000" cy="16557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2ACDC-9992-400C-9D35-23E8066614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5E7DEF-F0D2-4FBD-95C2-DB262F5C5F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Ð°ÑÑÐ¸Ð½ÐºÐ¸ Ð¿Ð¾ Ð·Ð°Ð¿ÑÐ¾ÑÑ ÐºÐ°Ð¿Ð¸ÑÐ° Ð½Ð°ÑÐºÐ° Ð´Ð¾Ð»Ð¶Ð½Ð° Ð±ÑÑÑ Ð²ÐµÑÐµÐ»Ð¾Ð¹">
            <a:extLst>
              <a:ext uri="{FF2B5EF4-FFF2-40B4-BE49-F238E27FC236}">
                <a16:creationId xmlns:a16="http://schemas.microsoft.com/office/drawing/2014/main" id="{6307A586-FA62-4D70-8A66-65EFAEB3C1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" r="6551" b="5007"/>
          <a:stretch/>
        </p:blipFill>
        <p:spPr bwMode="auto">
          <a:xfrm>
            <a:off x="1" y="0"/>
            <a:ext cx="12192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9BB608-3C43-42B1-94ED-506E50B4AA41}"/>
              </a:ext>
            </a:extLst>
          </p:cNvPr>
          <p:cNvSpPr txBox="1"/>
          <p:nvPr/>
        </p:nvSpPr>
        <p:spPr>
          <a:xfrm>
            <a:off x="163890" y="5257800"/>
            <a:ext cx="1450221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3 ЧАСТЬ ЧЕЛОВЕК ДЕЯТЕЛЬНЫЙ</a:t>
            </a:r>
          </a:p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ФОРМИРОВАНИЕ РЕГУЛЯТИВНЫХ УУД СРЕДСТВАМИ </a:t>
            </a:r>
          </a:p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ПРОЕКТНОЙ ДЕЯТЕЛЬНОСТИ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721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7086600" y="5638800"/>
            <a:ext cx="3276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38600" y="5715000"/>
            <a:ext cx="26670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05000" y="5791200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52229" name="Text Box 9"/>
          <p:cNvSpPr txBox="1">
            <a:spLocks noChangeArrowheads="1"/>
          </p:cNvSpPr>
          <p:nvPr/>
        </p:nvSpPr>
        <p:spPr bwMode="auto">
          <a:xfrm>
            <a:off x="4132264" y="733426"/>
            <a:ext cx="4662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Модель возрастной школы</a:t>
            </a:r>
          </a:p>
        </p:txBody>
      </p:sp>
      <p:sp>
        <p:nvSpPr>
          <p:cNvPr id="52230" name="Rectangle 10"/>
          <p:cNvSpPr>
            <a:spLocks noChangeArrowheads="1"/>
          </p:cNvSpPr>
          <p:nvPr/>
        </p:nvSpPr>
        <p:spPr bwMode="auto">
          <a:xfrm>
            <a:off x="1847851" y="4581525"/>
            <a:ext cx="2519363" cy="215900"/>
          </a:xfrm>
          <a:prstGeom prst="rect">
            <a:avLst/>
          </a:prstGeom>
          <a:solidFill>
            <a:srgbClr val="00FF00">
              <a:alpha val="3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1" name="Rectangle 11"/>
          <p:cNvSpPr>
            <a:spLocks noChangeArrowheads="1"/>
          </p:cNvSpPr>
          <p:nvPr/>
        </p:nvSpPr>
        <p:spPr bwMode="auto">
          <a:xfrm>
            <a:off x="4367213" y="3284538"/>
            <a:ext cx="2665412" cy="215900"/>
          </a:xfrm>
          <a:prstGeom prst="rect">
            <a:avLst/>
          </a:prstGeom>
          <a:solidFill>
            <a:srgbClr val="FF00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2" name="Rectangle 12"/>
          <p:cNvSpPr>
            <a:spLocks noChangeArrowheads="1"/>
          </p:cNvSpPr>
          <p:nvPr/>
        </p:nvSpPr>
        <p:spPr bwMode="auto">
          <a:xfrm>
            <a:off x="7175500" y="2349500"/>
            <a:ext cx="2808288" cy="287338"/>
          </a:xfrm>
          <a:prstGeom prst="rect">
            <a:avLst/>
          </a:prstGeom>
          <a:solidFill>
            <a:srgbClr val="3366FF">
              <a:alpha val="3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3" name="Text Box 13"/>
          <p:cNvSpPr txBox="1">
            <a:spLocks noChangeArrowheads="1"/>
          </p:cNvSpPr>
          <p:nvPr/>
        </p:nvSpPr>
        <p:spPr bwMode="auto">
          <a:xfrm>
            <a:off x="1900239" y="4960938"/>
            <a:ext cx="1381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отроческая</a:t>
            </a:r>
          </a:p>
        </p:txBody>
      </p:sp>
      <p:sp>
        <p:nvSpPr>
          <p:cNvPr id="52234" name="Text Box 14"/>
          <p:cNvSpPr txBox="1">
            <a:spLocks noChangeArrowheads="1"/>
          </p:cNvSpPr>
          <p:nvPr/>
        </p:nvSpPr>
        <p:spPr bwMode="auto">
          <a:xfrm>
            <a:off x="4564064" y="3592513"/>
            <a:ext cx="164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подростковая</a:t>
            </a:r>
          </a:p>
        </p:txBody>
      </p:sp>
      <p:sp>
        <p:nvSpPr>
          <p:cNvPr id="52235" name="Text Box 15"/>
          <p:cNvSpPr txBox="1">
            <a:spLocks noChangeArrowheads="1"/>
          </p:cNvSpPr>
          <p:nvPr/>
        </p:nvSpPr>
        <p:spPr bwMode="auto">
          <a:xfrm>
            <a:off x="7443789" y="2800351"/>
            <a:ext cx="1385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юношеская</a:t>
            </a:r>
          </a:p>
        </p:txBody>
      </p:sp>
      <p:sp>
        <p:nvSpPr>
          <p:cNvPr id="52236" name="AutoShape 18"/>
          <p:cNvSpPr>
            <a:spLocks noChangeArrowheads="1"/>
          </p:cNvSpPr>
          <p:nvPr/>
        </p:nvSpPr>
        <p:spPr bwMode="auto">
          <a:xfrm rot="-2471829">
            <a:off x="6024563" y="2492376"/>
            <a:ext cx="976312" cy="485775"/>
          </a:xfrm>
          <a:custGeom>
            <a:avLst/>
            <a:gdLst>
              <a:gd name="T0" fmla="*/ 1495958583 w 21600"/>
              <a:gd name="T1" fmla="*/ 0 h 21600"/>
              <a:gd name="T2" fmla="*/ 0 w 21600"/>
              <a:gd name="T3" fmla="*/ 122848180 h 21600"/>
              <a:gd name="T4" fmla="*/ 1495958583 w 21600"/>
              <a:gd name="T5" fmla="*/ 245695820 h 21600"/>
              <a:gd name="T6" fmla="*/ 1994611203 w 21600"/>
              <a:gd name="T7" fmla="*/ 1228481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7" name="AutoShape 19"/>
          <p:cNvSpPr>
            <a:spLocks noChangeArrowheads="1"/>
          </p:cNvSpPr>
          <p:nvPr/>
        </p:nvSpPr>
        <p:spPr bwMode="auto">
          <a:xfrm rot="-2471829">
            <a:off x="3216276" y="3716339"/>
            <a:ext cx="976313" cy="485775"/>
          </a:xfrm>
          <a:custGeom>
            <a:avLst/>
            <a:gdLst>
              <a:gd name="T0" fmla="*/ 1495963732 w 21600"/>
              <a:gd name="T1" fmla="*/ 0 h 21600"/>
              <a:gd name="T2" fmla="*/ 0 w 21600"/>
              <a:gd name="T3" fmla="*/ 122848180 h 21600"/>
              <a:gd name="T4" fmla="*/ 1495963732 w 21600"/>
              <a:gd name="T5" fmla="*/ 245695820 h 21600"/>
              <a:gd name="T6" fmla="*/ 1994617585 w 21600"/>
              <a:gd name="T7" fmla="*/ 1228481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8" name="Text Box 20"/>
          <p:cNvSpPr txBox="1">
            <a:spLocks noChangeArrowheads="1"/>
          </p:cNvSpPr>
          <p:nvPr/>
        </p:nvSpPr>
        <p:spPr bwMode="auto">
          <a:xfrm>
            <a:off x="6527800" y="4287838"/>
            <a:ext cx="36004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Самостоятельность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Ответственность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Самоопределение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>
              <a:solidFill>
                <a:srgbClr val="000000"/>
              </a:solidFill>
              <a:latin typeface="Tempus Sans ITC" pitchFamily="82" charset="0"/>
              <a:cs typeface="Arial" pitchFamily="34" charset="0"/>
            </a:endParaRPr>
          </a:p>
        </p:txBody>
      </p:sp>
      <p:sp>
        <p:nvSpPr>
          <p:cNvPr id="52239" name="Line 21"/>
          <p:cNvSpPr>
            <a:spLocks noChangeShapeType="1"/>
          </p:cNvSpPr>
          <p:nvPr/>
        </p:nvSpPr>
        <p:spPr bwMode="auto">
          <a:xfrm flipV="1">
            <a:off x="3792539" y="32845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40" name="Line 22"/>
          <p:cNvSpPr>
            <a:spLocks noChangeShapeType="1"/>
          </p:cNvSpPr>
          <p:nvPr/>
        </p:nvSpPr>
        <p:spPr bwMode="auto">
          <a:xfrm flipV="1">
            <a:off x="4008439" y="35004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41" name="Line 23"/>
          <p:cNvSpPr>
            <a:spLocks noChangeShapeType="1"/>
          </p:cNvSpPr>
          <p:nvPr/>
        </p:nvSpPr>
        <p:spPr bwMode="auto">
          <a:xfrm flipV="1">
            <a:off x="4224339" y="37163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42" name="TextBox 14"/>
          <p:cNvSpPr txBox="1">
            <a:spLocks noChangeArrowheads="1"/>
          </p:cNvSpPr>
          <p:nvPr/>
        </p:nvSpPr>
        <p:spPr bwMode="auto">
          <a:xfrm>
            <a:off x="2057400" y="58674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Учебная</a:t>
            </a:r>
          </a:p>
        </p:txBody>
      </p:sp>
      <p:sp>
        <p:nvSpPr>
          <p:cNvPr id="52243" name="TextBox 15"/>
          <p:cNvSpPr txBox="1">
            <a:spLocks noChangeArrowheads="1"/>
          </p:cNvSpPr>
          <p:nvPr/>
        </p:nvSpPr>
        <p:spPr bwMode="auto">
          <a:xfrm>
            <a:off x="4267200" y="5638800"/>
            <a:ext cx="23510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Учебно-практическая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Общение</a:t>
            </a:r>
          </a:p>
        </p:txBody>
      </p:sp>
      <p:sp>
        <p:nvSpPr>
          <p:cNvPr id="52244" name="TextBox 16"/>
          <p:cNvSpPr txBox="1">
            <a:spLocks noChangeArrowheads="1"/>
          </p:cNvSpPr>
          <p:nvPr/>
        </p:nvSpPr>
        <p:spPr bwMode="auto">
          <a:xfrm>
            <a:off x="7086600" y="5715000"/>
            <a:ext cx="2870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Учебно-профессиональная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Tempus Sans ITC" pitchFamily="82" charset="0"/>
                <a:cs typeface="Arial" pitchFamily="34" charset="0"/>
              </a:rPr>
              <a:t>Клубная 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3276600" y="6172200"/>
            <a:ext cx="977900" cy="484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6477000" y="6172200"/>
            <a:ext cx="977900" cy="484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8854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38D0D-70DE-4D22-B953-C22B59CD8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0" kern="4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Смена ведущего типа деятельности</a:t>
            </a:r>
          </a:p>
        </p:txBody>
      </p:sp>
      <p:cxnSp>
        <p:nvCxnSpPr>
          <p:cNvPr id="207875" name="Прямая со стрелкой 4">
            <a:extLst>
              <a:ext uri="{FF2B5EF4-FFF2-40B4-BE49-F238E27FC236}">
                <a16:creationId xmlns:a16="http://schemas.microsoft.com/office/drawing/2014/main" id="{18467E30-345D-470D-A934-A8B80AFB03E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5738" y="2157414"/>
            <a:ext cx="0" cy="338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76" name="Прямая со стрелкой 10">
            <a:extLst>
              <a:ext uri="{FF2B5EF4-FFF2-40B4-BE49-F238E27FC236}">
                <a16:creationId xmlns:a16="http://schemas.microsoft.com/office/drawing/2014/main" id="{C174C040-3D16-4795-BBE0-D618D40D8B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5738" y="5543550"/>
            <a:ext cx="56007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77" name="Прямая соединительная линия 14">
            <a:extLst>
              <a:ext uri="{FF2B5EF4-FFF2-40B4-BE49-F238E27FC236}">
                <a16:creationId xmlns:a16="http://schemas.microsoft.com/office/drawing/2014/main" id="{0A0322E3-C70B-4F39-BF32-683BC01F93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81788" y="2157414"/>
            <a:ext cx="0" cy="3386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78" name="Овал 19">
            <a:extLst>
              <a:ext uri="{FF2B5EF4-FFF2-40B4-BE49-F238E27FC236}">
                <a16:creationId xmlns:a16="http://schemas.microsoft.com/office/drawing/2014/main" id="{BA95743A-C014-4A3C-93DE-845A8C172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775" y="3851275"/>
            <a:ext cx="414338" cy="1428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2A00"/>
              </a:solidFill>
            </a:endParaRPr>
          </a:p>
        </p:txBody>
      </p:sp>
      <p:cxnSp>
        <p:nvCxnSpPr>
          <p:cNvPr id="207879" name="Прямая со стрелкой 21">
            <a:extLst>
              <a:ext uri="{FF2B5EF4-FFF2-40B4-BE49-F238E27FC236}">
                <a16:creationId xmlns:a16="http://schemas.microsoft.com/office/drawing/2014/main" id="{BC665A21-04CF-477A-87F1-3D6ED235B8CD}"/>
              </a:ext>
            </a:extLst>
          </p:cNvPr>
          <p:cNvCxnSpPr>
            <a:cxnSpLocks noChangeShapeType="1"/>
            <a:stCxn id="207878" idx="4"/>
          </p:cNvCxnSpPr>
          <p:nvPr/>
        </p:nvCxnSpPr>
        <p:spPr bwMode="auto">
          <a:xfrm flipV="1">
            <a:off x="3995738" y="1328739"/>
            <a:ext cx="4914900" cy="39512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80" name="TextBox 22">
            <a:extLst>
              <a:ext uri="{FF2B5EF4-FFF2-40B4-BE49-F238E27FC236}">
                <a16:creationId xmlns:a16="http://schemas.microsoft.com/office/drawing/2014/main" id="{C4889A02-C19F-4862-A38D-2D352AF6D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4364" y="4859338"/>
            <a:ext cx="884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Могу?</a:t>
            </a:r>
          </a:p>
        </p:txBody>
      </p:sp>
      <p:cxnSp>
        <p:nvCxnSpPr>
          <p:cNvPr id="207881" name="Прямая со стрелкой 24">
            <a:extLst>
              <a:ext uri="{FF2B5EF4-FFF2-40B4-BE49-F238E27FC236}">
                <a16:creationId xmlns:a16="http://schemas.microsoft.com/office/drawing/2014/main" id="{631E3F98-3092-4540-9541-38669964EE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5738" y="3614738"/>
            <a:ext cx="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82" name="Прямая со стрелкой 28">
            <a:extLst>
              <a:ext uri="{FF2B5EF4-FFF2-40B4-BE49-F238E27FC236}">
                <a16:creationId xmlns:a16="http://schemas.microsoft.com/office/drawing/2014/main" id="{FAECC42A-FC7C-4C92-AFA1-E5E81940FB8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5739" y="2400301"/>
            <a:ext cx="5272087" cy="14509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83" name="Скругленный прямоугольник 30">
            <a:extLst>
              <a:ext uri="{FF2B5EF4-FFF2-40B4-BE49-F238E27FC236}">
                <a16:creationId xmlns:a16="http://schemas.microsoft.com/office/drawing/2014/main" id="{72C922AB-E0F6-40D6-B160-24F458BA7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0638" y="1328738"/>
            <a:ext cx="514350" cy="10715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2A00"/>
              </a:solidFill>
            </a:endParaRPr>
          </a:p>
        </p:txBody>
      </p:sp>
      <p:sp>
        <p:nvSpPr>
          <p:cNvPr id="207884" name="TextBox 31">
            <a:extLst>
              <a:ext uri="{FF2B5EF4-FFF2-40B4-BE49-F238E27FC236}">
                <a16:creationId xmlns:a16="http://schemas.microsoft.com/office/drawing/2014/main" id="{019B51F9-926E-4DB9-9617-2F9C26BFD96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4167188" y="3203575"/>
            <a:ext cx="971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Хочу!</a:t>
            </a:r>
          </a:p>
        </p:txBody>
      </p:sp>
      <p:sp>
        <p:nvSpPr>
          <p:cNvPr id="207885" name="TextBox 32">
            <a:extLst>
              <a:ext uri="{FF2B5EF4-FFF2-40B4-BE49-F238E27FC236}">
                <a16:creationId xmlns:a16="http://schemas.microsoft.com/office/drawing/2014/main" id="{C618ABB4-E37C-41F4-BC94-501395958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6488" y="2678113"/>
            <a:ext cx="8747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Хочу?</a:t>
            </a:r>
          </a:p>
        </p:txBody>
      </p:sp>
      <p:sp>
        <p:nvSpPr>
          <p:cNvPr id="207886" name="TextBox 33">
            <a:extLst>
              <a:ext uri="{FF2B5EF4-FFF2-40B4-BE49-F238E27FC236}">
                <a16:creationId xmlns:a16="http://schemas.microsoft.com/office/drawing/2014/main" id="{33AA7B20-6FFA-4FB1-9581-52E27331E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9050" y="1347788"/>
            <a:ext cx="819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Могу!</a:t>
            </a:r>
          </a:p>
        </p:txBody>
      </p:sp>
      <p:sp>
        <p:nvSpPr>
          <p:cNvPr id="207887" name="TextBox 34">
            <a:extLst>
              <a:ext uri="{FF2B5EF4-FFF2-40B4-BE49-F238E27FC236}">
                <a16:creationId xmlns:a16="http://schemas.microsoft.com/office/drawing/2014/main" id="{AF437C59-9185-40B0-84CA-E146BF734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3026" y="5629275"/>
            <a:ext cx="1217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возраст2</a:t>
            </a:r>
          </a:p>
        </p:txBody>
      </p:sp>
      <p:sp>
        <p:nvSpPr>
          <p:cNvPr id="207888" name="TextBox 35">
            <a:extLst>
              <a:ext uri="{FF2B5EF4-FFF2-40B4-BE49-F238E27FC236}">
                <a16:creationId xmlns:a16="http://schemas.microsoft.com/office/drawing/2014/main" id="{EA9092A9-AB17-43BC-94AB-9445D170B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888" y="5713414"/>
            <a:ext cx="1217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>
                <a:solidFill>
                  <a:srgbClr val="002A00"/>
                </a:solidFill>
              </a:rPr>
              <a:t>возраст1</a:t>
            </a:r>
          </a:p>
        </p:txBody>
      </p:sp>
    </p:spTree>
  </p:cSld>
  <p:clrMapOvr>
    <a:masterClrMapping/>
  </p:clrMapOvr>
  <p:transition spd="med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2DD80-3768-C640-3BFF-403365C5E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43" y="1724061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b="1" dirty="0">
                <a:latin typeface="Segoe Print" panose="02000600000000000000" pitchFamily="2" charset="0"/>
                <a:cs typeface="+mn-cs"/>
              </a:rPr>
              <a:t>УЧЕБНАЯ ДЕЯТЕЛЬНОСТЬ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D6DD3B-3DEF-00C1-9FF9-64F53CA2E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37" y="2545301"/>
            <a:ext cx="4010526" cy="377173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мотивы (интерес, мотивы к обучению, познанию и творчеству в течение всей жизни)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цели (способность приобретать новые компетенции, умения, способности – способность меняться)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задачи (нахождение способов решения проблем)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действия и операции (операционные умения, знания, навык)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Контроль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Оценка</a:t>
            </a:r>
          </a:p>
          <a:p>
            <a:pPr marL="0" indent="0">
              <a:buNone/>
              <a:defRPr/>
            </a:pPr>
            <a:endParaRPr lang="ru-RU" kern="400" dirty="0">
              <a:solidFill>
                <a:srgbClr val="BABDDC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1925E1A-A7AD-4421-13BA-B256E6B41BA6}"/>
              </a:ext>
            </a:extLst>
          </p:cNvPr>
          <p:cNvGraphicFramePr/>
          <p:nvPr>
            <p:extLst/>
          </p:nvPr>
        </p:nvGraphicFramePr>
        <p:xfrm>
          <a:off x="2225842" y="157629"/>
          <a:ext cx="5775159" cy="1310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F0FFF9-4163-520A-342D-679074700919}"/>
              </a:ext>
            </a:extLst>
          </p:cNvPr>
          <p:cNvSpPr txBox="1">
            <a:spLocks/>
          </p:cNvSpPr>
          <p:nvPr/>
        </p:nvSpPr>
        <p:spPr>
          <a:xfrm>
            <a:off x="4558298" y="1724061"/>
            <a:ext cx="42792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УЧЕБНАЯ ЗАДАЧА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42E99E3-9934-6426-722E-7E7B50576683}"/>
              </a:ext>
            </a:extLst>
          </p:cNvPr>
          <p:cNvSpPr txBox="1">
            <a:spLocks/>
          </p:cNvSpPr>
          <p:nvPr/>
        </p:nvSpPr>
        <p:spPr>
          <a:xfrm>
            <a:off x="4308643" y="2545301"/>
            <a:ext cx="5558591" cy="416974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Структура учебных действий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1.Постановка УЗ	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1.1.Вводимое понятие должно быть предельно общим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1.2.Прежде чем вводить новое знание, нужно создать ситуацию необходимости его появление (</a:t>
            </a: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влипание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 проблему).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1.3.Не вводить знание в готовом виде, создавать ситуацию самостоятельного поиска (догадки, гипотезы)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1.4.Если правильно поставлена УЗ, то решив её, ученики научаются решать целый ряд других задач.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Поиск способа её решения (моделирование)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2.1. Групповое взаимодействие детей и учителя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2.2. </a:t>
            </a: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Квалиисследование</a:t>
            </a:r>
            <a:endParaRPr kumimoji="0" lang="ru-RU" altLang="ru-RU" sz="2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2.3.Пробы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2.4. Дискуссии.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Результат: найден новый способ решения класса задач (проблем).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Решение частных задач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Контроль, коррекция, анализ ошибок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Развёрнутое оценивание способа действия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C3CEC-E6EE-4C0B-9675-8DC441AFC70A}"/>
              </a:ext>
            </a:extLst>
          </p:cNvPr>
          <p:cNvSpPr txBox="1"/>
          <p:nvPr/>
        </p:nvSpPr>
        <p:spPr>
          <a:xfrm>
            <a:off x="613278" y="1415130"/>
            <a:ext cx="82682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Учебная деятельность – это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«орган развития»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ребёнка в начальной школе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(по Асмолову)</a:t>
            </a:r>
          </a:p>
        </p:txBody>
      </p:sp>
    </p:spTree>
    <p:extLst>
      <p:ext uri="{BB962C8B-B14F-4D97-AF65-F5344CB8AC3E}">
        <p14:creationId xmlns:p14="http://schemas.microsoft.com/office/powerpoint/2010/main" val="246537134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DE8828-2DD5-4598-86AF-CA0FE4BC9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020" y="335760"/>
            <a:ext cx="4131042" cy="4036916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BF8A6899-6699-4E03-BE53-E46B7925A67E}"/>
              </a:ext>
            </a:extLst>
          </p:cNvPr>
          <p:cNvGraphicFramePr/>
          <p:nvPr>
            <p:extLst/>
          </p:nvPr>
        </p:nvGraphicFramePr>
        <p:xfrm>
          <a:off x="642938" y="506997"/>
          <a:ext cx="4481512" cy="1053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D37FD4D8-585C-4665-AC65-F4A045640D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2938" y="2697163"/>
            <a:ext cx="346456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 err="1">
                <a:latin typeface="Segoe Print" panose="02000600000000000000" pitchFamily="2" charset="0"/>
                <a:cs typeface="+mn-cs"/>
              </a:rPr>
              <a:t>инфантиллизация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r>
              <a:rPr lang="ru-RU" sz="2200" b="1" dirty="0">
                <a:latin typeface="Segoe Print" panose="02000600000000000000" pitchFamily="2" charset="0"/>
                <a:cs typeface="+mn-cs"/>
              </a:rPr>
              <a:t>растление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r>
              <a:rPr lang="ru-RU" sz="2200" b="1" dirty="0">
                <a:latin typeface="Segoe Print" panose="02000600000000000000" pitchFamily="2" charset="0"/>
                <a:cs typeface="+mn-cs"/>
              </a:rPr>
              <a:t>мнемонические правила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32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26C34A-CBD6-4E33-9E0F-4EEA2BE024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5912" y="4086225"/>
            <a:ext cx="3609145" cy="24081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0AB7AB-FC63-4F13-A1E2-DB03E55671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6225"/>
            <a:ext cx="3597328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084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27203-9BCD-4ED8-9078-9142335A7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657CF9-752C-4B6A-9E6E-47A88CDED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45BCA2-50CB-479F-9BDE-89AB6D007A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81" t="8435" r="2652" b="3756"/>
          <a:stretch/>
        </p:blipFill>
        <p:spPr>
          <a:xfrm>
            <a:off x="740229" y="333542"/>
            <a:ext cx="10394302" cy="557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10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FCE71-0630-1B82-045F-D5E5FF574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31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4B518F6-E470-0F53-41A8-33DB2F54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28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284015" y="2159401"/>
            <a:ext cx="2552387" cy="1338619"/>
          </a:xfrm>
        </p:spPr>
        <p:txBody>
          <a:bodyPr>
            <a:noAutofit/>
          </a:bodyPr>
          <a:lstStyle/>
          <a:p>
            <a:pPr algn="l" defTabSz="9144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НОВЫЙ СПОСОБ ОБЩЕСТВЕННОЙ РЕГУЛЯЦИИ:</a:t>
            </a:r>
            <a:br>
              <a:rPr lang="ru-RU" altLang="ru-RU" sz="2000" b="1" dirty="0">
                <a:latin typeface="Segoe Print" panose="02000600000000000000" pitchFamily="2" charset="0"/>
                <a:cs typeface="+mn-cs"/>
              </a:rPr>
            </a:b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ПРОЕКТНАЯ КУЛЬТУРА СТАЛА ВЛИЯТЬ НА 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486400" y="1323785"/>
            <a:ext cx="6643710" cy="3554136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язык социальных коммуникаций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инструменты управления инициативами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способы получения нового знания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инновационную культуру (внедрение)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формы образования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создание сильных эмоций</a:t>
            </a:r>
          </a:p>
          <a:p>
            <a:pPr marL="0" indent="0">
              <a:buNone/>
              <a:defRPr/>
            </a:pPr>
            <a:endParaRPr lang="ru-RU" sz="1500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271362" name="Picture 2" descr="http://vzr.biz/thumb/2/cndXX93peUKNAV4iSzr_Bw/675c295/d/upr-proj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621" y="3861048"/>
            <a:ext cx="7233074" cy="2331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699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3404770-E1EF-222E-444A-F8796679D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03883"/>
            <a:ext cx="4767178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8" name="Rectangle 2">
            <a:extLst>
              <a:ext uri="{FF2B5EF4-FFF2-40B4-BE49-F238E27FC236}">
                <a16:creationId xmlns:a16="http://schemas.microsoft.com/office/drawing/2014/main" id="{D8C48BA7-E921-44FC-A4F7-F3C066C34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2691607"/>
            <a:ext cx="4064000" cy="1143000"/>
          </a:xfrm>
        </p:spPr>
        <p:txBody>
          <a:bodyPr>
            <a:noAutofit/>
          </a:bodyPr>
          <a:lstStyle/>
          <a:p>
            <a:pPr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КОГДА ВОЗНИКАЕТ ПОТРЕБНОСТЬ В ПРОЕКТНОМ УПРАВЛЕНИИ? 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8BD7AC6-DE2C-4680-8CFC-903EEB72DB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30800" y="1571626"/>
            <a:ext cx="6248400" cy="452596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возникают, проблемы (дефициты)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для решения проблемы не хватает внутренних ресурсов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</a:t>
            </a:r>
            <a:r>
              <a:rPr lang="ru-RU" sz="2133" dirty="0">
                <a:solidFill>
                  <a:prstClr val="black"/>
                </a:solidFill>
                <a:latin typeface="Calibri"/>
              </a:rPr>
              <a:t>необходима кооперация усилий, кооперация действий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приходится работать в ситуации   разнообразных вариантов решений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необходимо перейти на командную культуру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важно сделать управление чувствительным к индивидуальной инициативе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необходимо обеспечить достижение результата и создания продукта</a:t>
            </a:r>
          </a:p>
          <a:p>
            <a:pPr>
              <a:defRPr/>
            </a:pPr>
            <a:endParaRPr lang="ru-RU" sz="2133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А для Вас</a:t>
            </a:r>
            <a:r>
              <a:rPr lang="ru-RU" sz="2133">
                <a:solidFill>
                  <a:prstClr val="black"/>
                </a:solidFill>
                <a:latin typeface="Calibri"/>
              </a:rPr>
              <a:t>?     Сын </a:t>
            </a:r>
            <a:r>
              <a:rPr lang="ru-RU" sz="2133" dirty="0">
                <a:solidFill>
                  <a:prstClr val="black"/>
                </a:solidFill>
                <a:latin typeface="Calibri"/>
              </a:rPr>
              <a:t>Вася – это </a:t>
            </a:r>
            <a:r>
              <a:rPr lang="ru-RU" sz="2133">
                <a:solidFill>
                  <a:prstClr val="black"/>
                </a:solidFill>
                <a:latin typeface="Calibri"/>
              </a:rPr>
              <a:t>наш проект</a:t>
            </a:r>
            <a:endParaRPr lang="ru-RU" sz="2133" dirty="0">
              <a:solidFill>
                <a:prstClr val="black"/>
              </a:solidFill>
              <a:latin typeface="Calibri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latin typeface="Arial" pitchFamily="34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FCE71-0630-1B82-045F-D5E5FF574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31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4B518F6-E470-0F53-41A8-33DB2F54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28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284015" y="2159401"/>
            <a:ext cx="2552387" cy="1338619"/>
          </a:xfrm>
        </p:spPr>
        <p:txBody>
          <a:bodyPr>
            <a:noAutofit/>
          </a:bodyPr>
          <a:lstStyle/>
          <a:p>
            <a:pPr algn="l" defTabSz="9144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НОВЫЙ СПОСОБ ОБЩЕСТВЕННОЙ РЕГУЛЯЦИИ:</a:t>
            </a:r>
            <a:br>
              <a:rPr lang="ru-RU" altLang="ru-RU" sz="2000" b="1" dirty="0">
                <a:latin typeface="Segoe Print" panose="02000600000000000000" pitchFamily="2" charset="0"/>
                <a:cs typeface="+mn-cs"/>
              </a:rPr>
            </a:b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ПРОЕКТНАЯ КУЛЬТУРА СТАЛА ВЛИЯТЬ НА 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486400" y="1323785"/>
            <a:ext cx="6643710" cy="3554136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язык социальных коммуникаций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инструменты управления инициативами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способы получения нового знания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инновационную культуру (внедрение)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формы образования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создание сильных эмоций</a:t>
            </a:r>
          </a:p>
          <a:p>
            <a:pPr marL="0" indent="0">
              <a:buNone/>
              <a:defRPr/>
            </a:pPr>
            <a:endParaRPr lang="ru-RU" sz="1500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271362" name="Picture 2" descr="http://vzr.biz/thumb/2/cndXX93peUKNAV4iSzr_Bw/675c295/d/upr-proj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3861048"/>
            <a:ext cx="7233074" cy="2331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0450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534CD1-5B63-4B5C-978D-ED9A032F2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075237" y="-5518154"/>
            <a:ext cx="2108202" cy="12715880"/>
          </a:xfrm>
          <a:prstGeom prst="rect">
            <a:avLst/>
          </a:prstGeom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id="{FCA2221E-8FDF-A1ED-CCFC-AE4C59C86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48" y="1968560"/>
            <a:ext cx="499310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4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– комплексная деятельность временного коллектива специалистов в условиях активного взаимодействия с внешней средой, которая направлена на выполнение четко обозначенной цели и получение конкретного результата  (изменения)  в заданный промежуток времени с использованием ограниченных финансовых и других ресурсов. (По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А.М.Моисееву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BE51DEE4-58CB-36FE-C1C8-740170C23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9219" y="1893887"/>
            <a:ext cx="508102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(глазами школьника) – это</a:t>
            </a:r>
          </a:p>
          <a:p>
            <a:r>
              <a:rPr lang="ru-RU" dirty="0"/>
              <a:t> деятельность, направленная на решение интересной проблемы, сформированной самими учащимися, </a:t>
            </a:r>
          </a:p>
          <a:p>
            <a:r>
              <a:rPr lang="ru-RU" dirty="0"/>
              <a:t>Результат её решения, имеет практический характер,</a:t>
            </a:r>
          </a:p>
          <a:p>
            <a:r>
              <a:rPr lang="ru-RU" dirty="0"/>
              <a:t>самостоятельно, максимально использовать возможности проявить себя,</a:t>
            </a:r>
          </a:p>
          <a:p>
            <a:r>
              <a:rPr lang="ru-RU" dirty="0"/>
              <a:t>попробовать свои силы, приложить свои знания, принести пользу показать публично результаты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D005B61-A200-06DD-D953-BBB7B32020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849" y="682625"/>
            <a:ext cx="346456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Segoe Print" panose="02000600000000000000" pitchFamily="2" charset="0"/>
                <a:cs typeface="+mn-cs"/>
              </a:rPr>
              <a:t>ЧТО ТАКОЕ ПРОЕКТ? </a:t>
            </a:r>
          </a:p>
        </p:txBody>
      </p:sp>
    </p:spTree>
    <p:extLst>
      <p:ext uri="{BB962C8B-B14F-4D97-AF65-F5344CB8AC3E}">
        <p14:creationId xmlns:p14="http://schemas.microsoft.com/office/powerpoint/2010/main" val="3176941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Какие признаки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У социального проекта?  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772787E4-29E3-949B-DEBF-E959F6ADB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864" y="131737"/>
            <a:ext cx="5688632" cy="256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характеристики: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Наличие социальной проблемы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Целенаправленность 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Разовый характер 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Результативность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Новизна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Командность</a:t>
            </a:r>
          </a:p>
          <a:p>
            <a:pPr marL="171458" marR="0" lvl="0" indent="-171458" algn="l" defTabSz="457223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64550B-FCF1-3A46-D3AF-D4C6B41162C7}"/>
              </a:ext>
            </a:extLst>
          </p:cNvPr>
          <p:cNvSpPr/>
          <p:nvPr/>
        </p:nvSpPr>
        <p:spPr>
          <a:xfrm>
            <a:off x="4965094" y="2699619"/>
            <a:ext cx="557442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Критерии оценки проекта (ФПГ):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 и социальная значимость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Логическая связность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Результативность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Инновационность проекта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Эффективность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Реалистичность бюджета проекта и обоснованность планируемых расходов на реализацию проекта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Масштаб реализации проекта 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Собственный вклад организации и дополнительные ресурсы, привлекаемые на реализацию проекта, перспективы его дальнейшего развития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Опыт организации по успешной реализации программ, проектов по соответствующему направлению деятельности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Соответствие опыта и компетенций команды проекта планируемой деятельности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Информационная открытость организации </a:t>
            </a:r>
          </a:p>
        </p:txBody>
      </p:sp>
    </p:spTree>
    <p:extLst>
      <p:ext uri="{BB962C8B-B14F-4D97-AF65-F5344CB8AC3E}">
        <p14:creationId xmlns:p14="http://schemas.microsoft.com/office/powerpoint/2010/main" val="354602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652B8-E449-42B8-BFBB-1D9371373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575" y="-248837"/>
            <a:ext cx="4886425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53AE87-0576-4E6E-B1FF-B259CCDF3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2449286"/>
            <a:ext cx="10610134" cy="4642076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В такую погоду свои дома сидят, телевизор 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000000"/>
                </a:solidFill>
                <a:latin typeface="-apple-system"/>
              </a:rPr>
              <a:t>смотрют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. Только чужие шастают.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42237A-EEA9-45F1-B517-1FC5F8448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464" y="1267406"/>
            <a:ext cx="3940571" cy="414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53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AFDB82-D3C8-364C-05E8-D54A7EC72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95"/>
          <a:stretch/>
        </p:blipFill>
        <p:spPr>
          <a:xfrm flipH="1">
            <a:off x="5123164" y="1839845"/>
            <a:ext cx="1137357" cy="201622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7A0B592-33DA-5417-9094-FF6801A360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772"/>
          <a:stretch/>
        </p:blipFill>
        <p:spPr>
          <a:xfrm flipH="1">
            <a:off x="8417763" y="3949314"/>
            <a:ext cx="1284578" cy="19589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09CDF7E-E3A3-5761-F3A1-E4F1A716EA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28" r="35780"/>
          <a:stretch/>
        </p:blipFill>
        <p:spPr>
          <a:xfrm flipH="1">
            <a:off x="9212289" y="1349461"/>
            <a:ext cx="755043" cy="193054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«Архитектура проекта»?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aphicFrame>
        <p:nvGraphicFramePr>
          <p:cNvPr id="18" name="Схема 17">
            <a:extLst>
              <a:ext uri="{FF2B5EF4-FFF2-40B4-BE49-F238E27FC236}">
                <a16:creationId xmlns:a16="http://schemas.microsoft.com/office/drawing/2014/main" id="{9FF78474-DC60-65AE-39A7-6D8CB5FFB30E}"/>
              </a:ext>
            </a:extLst>
          </p:cNvPr>
          <p:cNvGraphicFramePr/>
          <p:nvPr/>
        </p:nvGraphicFramePr>
        <p:xfrm>
          <a:off x="5116341" y="1268760"/>
          <a:ext cx="5228288" cy="3328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494377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AFDB82-D3C8-364C-05E8-D54A7EC72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95"/>
          <a:stretch/>
        </p:blipFill>
        <p:spPr>
          <a:xfrm flipH="1">
            <a:off x="4911876" y="416130"/>
            <a:ext cx="1137357" cy="201622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E4BF1E8-63BB-59EB-928D-2D12C51331FB}"/>
              </a:ext>
            </a:extLst>
          </p:cNvPr>
          <p:cNvGrpSpPr/>
          <p:nvPr/>
        </p:nvGrpSpPr>
        <p:grpSpPr>
          <a:xfrm>
            <a:off x="6010138" y="838456"/>
            <a:ext cx="2796111" cy="2796111"/>
            <a:chOff x="1144185" y="241866"/>
            <a:chExt cx="2796111" cy="2796111"/>
          </a:xfrm>
        </p:grpSpPr>
        <p:sp>
          <p:nvSpPr>
            <p:cNvPr id="6" name="Часть круга 5">
              <a:extLst>
                <a:ext uri="{FF2B5EF4-FFF2-40B4-BE49-F238E27FC236}">
                  <a16:creationId xmlns:a16="http://schemas.microsoft.com/office/drawing/2014/main" id="{5C537013-4C59-F16D-1FFF-4A7E76A2A747}"/>
                </a:ext>
              </a:extLst>
            </p:cNvPr>
            <p:cNvSpPr/>
            <p:nvPr/>
          </p:nvSpPr>
          <p:spPr>
            <a:xfrm>
              <a:off x="1144185" y="241866"/>
              <a:ext cx="2796111" cy="2796111"/>
            </a:xfrm>
            <a:prstGeom prst="pie">
              <a:avLst>
                <a:gd name="adj1" fmla="val 9000000"/>
                <a:gd name="adj2" fmla="val 16200000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Часть круга 4">
              <a:extLst>
                <a:ext uri="{FF2B5EF4-FFF2-40B4-BE49-F238E27FC236}">
                  <a16:creationId xmlns:a16="http://schemas.microsoft.com/office/drawing/2014/main" id="{E214B567-F042-75F1-AC08-341DF7E870B5}"/>
                </a:ext>
              </a:extLst>
            </p:cNvPr>
            <p:cNvSpPr txBox="1"/>
            <p:nvPr/>
          </p:nvSpPr>
          <p:spPr>
            <a:xfrm>
              <a:off x="1468068" y="834375"/>
              <a:ext cx="998611" cy="832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Проблема</a:t>
              </a:r>
            </a:p>
          </p:txBody>
        </p:sp>
      </p:grpSp>
      <p:sp>
        <p:nvSpPr>
          <p:cNvPr id="8" name="Стрелка: круговая 7">
            <a:extLst>
              <a:ext uri="{FF2B5EF4-FFF2-40B4-BE49-F238E27FC236}">
                <a16:creationId xmlns:a16="http://schemas.microsoft.com/office/drawing/2014/main" id="{C76B3743-E034-86B6-4ED0-EA9565E2C217}"/>
              </a:ext>
            </a:extLst>
          </p:cNvPr>
          <p:cNvSpPr/>
          <p:nvPr/>
        </p:nvSpPr>
        <p:spPr>
          <a:xfrm>
            <a:off x="5663952" y="454200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18178F-1297-ADA2-049B-01E638BEDD23}"/>
              </a:ext>
            </a:extLst>
          </p:cNvPr>
          <p:cNvSpPr txBox="1"/>
          <p:nvPr/>
        </p:nvSpPr>
        <p:spPr>
          <a:xfrm>
            <a:off x="5186813" y="4222742"/>
            <a:ext cx="176343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проблема: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деньги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возраст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F84DE00C-79FB-2C8D-A75E-A4D6FAA47D6A}"/>
              </a:ext>
            </a:extLst>
          </p:cNvPr>
          <p:cNvSpPr txBox="1">
            <a:spLocks noChangeArrowheads="1"/>
          </p:cNvSpPr>
          <p:nvPr/>
        </p:nvSpPr>
        <p:spPr>
          <a:xfrm>
            <a:off x="7586045" y="813599"/>
            <a:ext cx="2967371" cy="51180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21469" indent="-321469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6516" indent="-267891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Проблема это рассогласование  (разрыв) между          потребным (желаемым) состоянием объекта и реальным его состоянием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Проблема это не ограничение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Еще не проблема 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Уже не проблема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Актуальная проблема</a:t>
            </a:r>
          </a:p>
        </p:txBody>
      </p:sp>
    </p:spTree>
    <p:extLst>
      <p:ext uri="{BB962C8B-B14F-4D97-AF65-F5344CB8AC3E}">
        <p14:creationId xmlns:p14="http://schemas.microsoft.com/office/powerpoint/2010/main" val="2540957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9E8E9-9EA7-4DAB-192A-6B9D1BBA0A77}"/>
              </a:ext>
            </a:extLst>
          </p:cNvPr>
          <p:cNvSpPr txBox="1"/>
          <p:nvPr/>
        </p:nvSpPr>
        <p:spPr>
          <a:xfrm flipH="1">
            <a:off x="9899763" y="1988840"/>
            <a:ext cx="79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D527894-DC43-059A-FC97-3ECAD4F92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731" y="764339"/>
            <a:ext cx="4503516" cy="281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772B524-A669-D82F-BC7E-E1231987D81F}"/>
              </a:ext>
            </a:extLst>
          </p:cNvPr>
          <p:cNvCxnSpPr>
            <a:cxnSpLocks/>
          </p:cNvCxnSpPr>
          <p:nvPr/>
        </p:nvCxnSpPr>
        <p:spPr>
          <a:xfrm flipV="1">
            <a:off x="5231905" y="3593253"/>
            <a:ext cx="4907417" cy="194531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2034E6C-2A09-0EFD-A4D9-75E66EE11D09}"/>
              </a:ext>
            </a:extLst>
          </p:cNvPr>
          <p:cNvSpPr txBox="1"/>
          <p:nvPr/>
        </p:nvSpPr>
        <p:spPr>
          <a:xfrm flipH="1">
            <a:off x="6348882" y="5301208"/>
            <a:ext cx="1331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202098-AB04-F17E-9492-B64E63DB471C}"/>
              </a:ext>
            </a:extLst>
          </p:cNvPr>
          <p:cNvSpPr txBox="1"/>
          <p:nvPr/>
        </p:nvSpPr>
        <p:spPr>
          <a:xfrm>
            <a:off x="8544272" y="5085185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95521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9E8E9-9EA7-4DAB-192A-6B9D1BBA0A77}"/>
              </a:ext>
            </a:extLst>
          </p:cNvPr>
          <p:cNvSpPr txBox="1"/>
          <p:nvPr/>
        </p:nvSpPr>
        <p:spPr>
          <a:xfrm>
            <a:off x="9120337" y="1859997"/>
            <a:ext cx="432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8DFC35-CF52-057C-97CA-48A49CF3A778}"/>
              </a:ext>
            </a:extLst>
          </p:cNvPr>
          <p:cNvSpPr txBox="1"/>
          <p:nvPr/>
        </p:nvSpPr>
        <p:spPr>
          <a:xfrm>
            <a:off x="5591944" y="5085184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D4CA1E0-81BD-2197-4201-E6320F8EBC67}"/>
              </a:ext>
            </a:extLst>
          </p:cNvPr>
          <p:cNvCxnSpPr>
            <a:cxnSpLocks/>
          </p:cNvCxnSpPr>
          <p:nvPr/>
        </p:nvCxnSpPr>
        <p:spPr>
          <a:xfrm flipV="1">
            <a:off x="5149024" y="2419790"/>
            <a:ext cx="4907417" cy="194531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FFA3C117-4FD7-B834-FEE4-5907B4556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734" y="332657"/>
            <a:ext cx="3697484" cy="231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070CF871-E6A4-956D-DB61-D63920715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7" y="4012385"/>
            <a:ext cx="3697485" cy="249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814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 изучать проблемы людей?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pic>
        <p:nvPicPr>
          <p:cNvPr id="2" name="Picture 2" descr="C:\Users\Дмитрий\Desktop\21.jpg">
            <a:extLst>
              <a:ext uri="{FF2B5EF4-FFF2-40B4-BE49-F238E27FC236}">
                <a16:creationId xmlns:a16="http://schemas.microsoft.com/office/drawing/2014/main" id="{CFDB492D-B238-BE42-D544-178D52FCB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" t="11710" r="1556" b="7859"/>
          <a:stretch/>
        </p:blipFill>
        <p:spPr bwMode="auto">
          <a:xfrm>
            <a:off x="5123488" y="1196753"/>
            <a:ext cx="5248593" cy="36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51" y="4509121"/>
            <a:ext cx="330358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668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4E46C6A-1F10-DE79-6007-D2097B305E82}"/>
              </a:ext>
            </a:extLst>
          </p:cNvPr>
          <p:cNvGrpSpPr/>
          <p:nvPr/>
        </p:nvGrpSpPr>
        <p:grpSpPr>
          <a:xfrm>
            <a:off x="3602230" y="573302"/>
            <a:ext cx="2796111" cy="2796111"/>
            <a:chOff x="1273674" y="216365"/>
            <a:chExt cx="2796111" cy="2796111"/>
          </a:xfrm>
        </p:grpSpPr>
        <p:sp>
          <p:nvSpPr>
            <p:cNvPr id="11" name="Часть круга 10">
              <a:extLst>
                <a:ext uri="{FF2B5EF4-FFF2-40B4-BE49-F238E27FC236}">
                  <a16:creationId xmlns:a16="http://schemas.microsoft.com/office/drawing/2014/main" id="{04B75B80-D659-1527-2E0B-C81DE96F7552}"/>
                </a:ext>
              </a:extLst>
            </p:cNvPr>
            <p:cNvSpPr/>
            <p:nvPr/>
          </p:nvSpPr>
          <p:spPr>
            <a:xfrm>
              <a:off x="1273674" y="216365"/>
              <a:ext cx="2796111" cy="2796111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Часть круга 4">
              <a:extLst>
                <a:ext uri="{FF2B5EF4-FFF2-40B4-BE49-F238E27FC236}">
                  <a16:creationId xmlns:a16="http://schemas.microsoft.com/office/drawing/2014/main" id="{98E83B47-C2B5-1E0F-5E94-0CEBBAD344E0}"/>
                </a:ext>
              </a:extLst>
            </p:cNvPr>
            <p:cNvSpPr txBox="1"/>
            <p:nvPr/>
          </p:nvSpPr>
          <p:spPr>
            <a:xfrm>
              <a:off x="2747292" y="808875"/>
              <a:ext cx="998611" cy="832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ЦА</a:t>
              </a: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5B04164-9B16-1B6F-4B6E-A284DE591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228" r="35780"/>
          <a:stretch/>
        </p:blipFill>
        <p:spPr>
          <a:xfrm flipH="1">
            <a:off x="6410426" y="625595"/>
            <a:ext cx="755043" cy="1930544"/>
          </a:xfrm>
          <a:prstGeom prst="rect">
            <a:avLst/>
          </a:prstGeom>
        </p:spPr>
      </p:pic>
      <p:sp>
        <p:nvSpPr>
          <p:cNvPr id="14" name="Стрелка: круговая 13">
            <a:extLst>
              <a:ext uri="{FF2B5EF4-FFF2-40B4-BE49-F238E27FC236}">
                <a16:creationId xmlns:a16="http://schemas.microsoft.com/office/drawing/2014/main" id="{A9A3DA4F-ACAB-7A09-11E2-0FA2D5FE2A73}"/>
              </a:ext>
            </a:extLst>
          </p:cNvPr>
          <p:cNvSpPr/>
          <p:nvPr/>
        </p:nvSpPr>
        <p:spPr>
          <a:xfrm>
            <a:off x="3645650" y="761227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9464B3E6-0E29-B95A-92C0-1035427968AD}"/>
              </a:ext>
            </a:extLst>
          </p:cNvPr>
          <p:cNvSpPr txBox="1">
            <a:spLocks noChangeArrowheads="1"/>
          </p:cNvSpPr>
          <p:nvPr/>
        </p:nvSpPr>
        <p:spPr>
          <a:xfrm>
            <a:off x="6899938" y="2780928"/>
            <a:ext cx="3534102" cy="389964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21469" indent="-321469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6516" indent="-267891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1469" marR="0" lvl="0" indent="-321469" algn="ctr" defTabSz="85725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1800" b="1" i="0" u="none" strike="noStrike" kern="120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 ещё: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Интересанты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Акторы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Аутсайдеры (инсайдеры),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Стейкхолдеры </a:t>
            </a:r>
            <a:r>
              <a:rPr kumimoji="0" lang="en-US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(stakeholders)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Инвесторы,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Выгодополучатели</a:t>
            </a:r>
            <a:endParaRPr kumimoji="0" lang="ru-RU" altLang="ru-RU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Заинтересованные стороны,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Связанные группы,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Вовлеченные группы,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Целевые группы, (</a:t>
            </a:r>
            <a:r>
              <a:rPr kumimoji="0" lang="en-US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targetgroups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Заказчики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Юзеры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Партнеры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Конкуренты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63784C-E6BF-8153-C4CF-9F6CCE7DB052}"/>
              </a:ext>
            </a:extLst>
          </p:cNvPr>
          <p:cNvSpPr txBox="1"/>
          <p:nvPr/>
        </p:nvSpPr>
        <p:spPr>
          <a:xfrm>
            <a:off x="7752185" y="1052737"/>
            <a:ext cx="1974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Те, чьи проблемы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решает проект</a:t>
            </a:r>
          </a:p>
        </p:txBody>
      </p:sp>
    </p:spTree>
    <p:extLst>
      <p:ext uri="{BB962C8B-B14F-4D97-AF65-F5344CB8AC3E}">
        <p14:creationId xmlns:p14="http://schemas.microsoft.com/office/powerpoint/2010/main" val="1123793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36" y="-99392"/>
            <a:ext cx="4586345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 описать целевую аудиторию?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54FB4C-4F83-B590-FE0B-A731BDDC85C1}"/>
              </a:ext>
            </a:extLst>
          </p:cNvPr>
          <p:cNvSpPr txBox="1"/>
          <p:nvPr/>
        </p:nvSpPr>
        <p:spPr>
          <a:xfrm>
            <a:off x="4617679" y="116633"/>
            <a:ext cx="6041443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Социально-демографические характеристики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Возраст;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 деятельности;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Должность;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Сфера работы;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Семейное положение;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Уровень дохода;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Образование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Географические характеристики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Страна, территория, населенный пункт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Психографические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характеристики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Интересы;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Хобби;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Досуг;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Ценности;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Страхи;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СМИ, которые читает;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Публичные личности, за которыми следит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Поведенческие характеристики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Мотивация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Отношения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Опыт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028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587" y="2132856"/>
            <a:ext cx="4496552" cy="2677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8"/>
          <a:stretch/>
        </p:blipFill>
        <p:spPr bwMode="auto">
          <a:xfrm>
            <a:off x="5270812" y="0"/>
            <a:ext cx="9970364" cy="69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21082" y="1481260"/>
            <a:ext cx="3549799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Социально-педагогический</a:t>
            </a:r>
          </a:p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портрет </a:t>
            </a:r>
          </a:p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Приморского учителя </a:t>
            </a:r>
          </a:p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(на фоне перспектив </a:t>
            </a:r>
          </a:p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развития дистанционного </a:t>
            </a:r>
          </a:p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образования)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89171" y="6266353"/>
            <a:ext cx="2937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Составитель: </a:t>
            </a:r>
            <a:r>
              <a:rPr lang="ru-RU" sz="1600" dirty="0" err="1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Петрунько</a:t>
            </a:r>
            <a:r>
              <a:rPr lang="ru-RU" sz="1600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 А.В.</a:t>
            </a:r>
          </a:p>
        </p:txBody>
      </p:sp>
    </p:spTree>
    <p:extLst>
      <p:ext uri="{BB962C8B-B14F-4D97-AF65-F5344CB8AC3E}">
        <p14:creationId xmlns:p14="http://schemas.microsoft.com/office/powerpoint/2010/main" val="6689227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775521" y="821903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428147" y="980799"/>
            <a:ext cx="3168352" cy="368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«Женское лицо»  (85%)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45-47 лет  (80%)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Имеет семью (60%)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Средняя зарплата (31000 -61000 рублей)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Стаж работы 21 год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Работает в городе             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Преподает математику  или     русский язык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Имеет первую или высшую   категорию</a:t>
            </a:r>
          </a:p>
          <a:p>
            <a:pPr marL="0" lvl="1">
              <a:spcBef>
                <a:spcPct val="20000"/>
              </a:spcBef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Своевременно повышает квалификацию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/>
        </p:nvGraphicFramePr>
        <p:xfrm>
          <a:off x="7176120" y="4797152"/>
          <a:ext cx="3240360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99743" y="298683"/>
            <a:ext cx="7012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Приморский  учитель – кто он? </a:t>
            </a:r>
          </a:p>
        </p:txBody>
      </p:sp>
    </p:spTree>
    <p:extLst>
      <p:ext uri="{BB962C8B-B14F-4D97-AF65-F5344CB8AC3E}">
        <p14:creationId xmlns:p14="http://schemas.microsoft.com/office/powerpoint/2010/main" val="3671317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3610" y="25151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ea typeface="Calibri"/>
                <a:cs typeface="Times New Roman"/>
              </a:rPr>
              <a:t>Сколько педагогов в Приморском крае?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9246" y="1440203"/>
            <a:ext cx="75797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Общее количество педагогических работников Приморского края – 19 956 человек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5845711" y="1988840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AutoShape 4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AutoShape 6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831975" y="807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AutoShape 8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984375" y="16047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78"/>
          <a:stretch/>
        </p:blipFill>
        <p:spPr bwMode="auto">
          <a:xfrm>
            <a:off x="2289245" y="1988981"/>
            <a:ext cx="5811509" cy="266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54701" y="5589381"/>
            <a:ext cx="648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19 956</a:t>
            </a:r>
            <a:endParaRPr lang="ru-RU" sz="120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7104114" y="4661311"/>
          <a:ext cx="3403239" cy="21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47409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br>
              <a:rPr lang="ru-RU" sz="2200" i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914401"/>
            <a:ext cx="7601198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Регулятивные универсальные учебные действия</a:t>
            </a:r>
          </a:p>
          <a:p>
            <a:pPr marL="0" indent="0">
              <a:lnSpc>
                <a:spcPct val="80000"/>
              </a:lnSpc>
              <a:buNone/>
            </a:pPr>
            <a:endParaRPr lang="ru-RU" sz="1900" i="1" dirty="0">
              <a:latin typeface="Times New Roman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1900" i="1" dirty="0">
                <a:latin typeface="Times New Roman"/>
              </a:rPr>
              <a:t>Выпускник научится: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самостоятельно определять цели, задавать параметры и критерии, по которым можно определить, что цель достигнута;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оценивать возможные последствия достижения поставленной цели в деятельности, собственной жизни и жизни окружающих людей, основываясь на соображениях этики и морали;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ставить и формулировать собственные задачи в образовательной деятельности и жизненных ситуациях;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оценивать ресурсы, в том числе время и другие нематериальные ресурсы, необходимые для достижения поставленной цели;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выбирать путь достижения цели, планировать решение поставленных задач, оптимизируя материальные и нематериальные затраты;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организовывать эффективный поиск ресурсов, необходимых для достижения поставленной цели;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сопоставлять полученный результат деятельности с поставленной заранее целью. 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D406A79-394F-49E9-A8A7-C0920F6388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1277" t="30000" r="39247" b="16250"/>
          <a:stretch/>
        </p:blipFill>
        <p:spPr bwMode="auto">
          <a:xfrm>
            <a:off x="8764771" y="914401"/>
            <a:ext cx="2896798" cy="485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59607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4655839" y="692696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999742" y="2204865"/>
            <a:ext cx="2286000" cy="2855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Здоровье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Нехватка времени на отдых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Бюрократизм на работе 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Большой объем документов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Недостаток денег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9743" y="298683"/>
            <a:ext cx="7012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Что волнует Приморского учителя? </a:t>
            </a:r>
          </a:p>
        </p:txBody>
      </p:sp>
    </p:spTree>
    <p:extLst>
      <p:ext uri="{BB962C8B-B14F-4D97-AF65-F5344CB8AC3E}">
        <p14:creationId xmlns:p14="http://schemas.microsoft.com/office/powerpoint/2010/main" val="1469678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672098" y="548680"/>
          <a:ext cx="841673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32752" y="4221088"/>
            <a:ext cx="3709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Чем не удовлетворен?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79640" y="1777010"/>
            <a:ext cx="3537507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Местом своей работы (90%)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Результатами своей работы (86%)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40087" y="799607"/>
            <a:ext cx="3250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Чем удовлетворен?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85150" y="5229200"/>
            <a:ext cx="450937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Низкая зарплата (85%)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Падение престижа учительского труда (75%)</a:t>
            </a:r>
          </a:p>
        </p:txBody>
      </p:sp>
    </p:spTree>
    <p:extLst>
      <p:ext uri="{BB962C8B-B14F-4D97-AF65-F5344CB8AC3E}">
        <p14:creationId xmlns:p14="http://schemas.microsoft.com/office/powerpoint/2010/main" val="3469925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9537" y="188640"/>
            <a:ext cx="7703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Какую имеет квалификацию и  часто ли учится?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239542" y="188640"/>
          <a:ext cx="561662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66795" y="2277013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Своевременно повышают квалификацию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92% учителей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72% педагогов дошкольного образования</a:t>
            </a:r>
          </a:p>
          <a:p>
            <a:pPr marL="342900" indent="-342900">
              <a:lnSpc>
                <a:spcPct val="115000"/>
              </a:lnSpc>
              <a:buFont typeface="Symbol"/>
              <a:buChar char=""/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16% педагогов дополнительного образования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7089642" y="4522812"/>
          <a:ext cx="3403239" cy="21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950" y="5589240"/>
            <a:ext cx="6524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69464" y="1481747"/>
            <a:ext cx="51482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66% педагогов имеют профильное образование</a:t>
            </a: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19578" y="5689430"/>
            <a:ext cx="5148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Имеют первую или высшую квалификационную категорию (76%)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19536" y="4143702"/>
            <a:ext cx="466733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2969895" algn="ctr"/>
              </a:tabLst>
            </a:pPr>
            <a:r>
              <a:rPr lang="ru-RU" sz="16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  <a:t>60% не удовлетворены качеством 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14399866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7A0B592-33DA-5417-9094-FF6801A360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772"/>
          <a:stretch/>
        </p:blipFill>
        <p:spPr>
          <a:xfrm flipH="1">
            <a:off x="7330147" y="165352"/>
            <a:ext cx="1284578" cy="1958906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068" y="-99392"/>
            <a:ext cx="5157813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«Решение»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393C210-309A-1D15-2A5A-BC97AC04AD0C}"/>
              </a:ext>
            </a:extLst>
          </p:cNvPr>
          <p:cNvGrpSpPr/>
          <p:nvPr/>
        </p:nvGrpSpPr>
        <p:grpSpPr>
          <a:xfrm>
            <a:off x="4732077" y="-1035496"/>
            <a:ext cx="2796111" cy="2796111"/>
            <a:chOff x="1216088" y="316226"/>
            <a:chExt cx="2796111" cy="2796111"/>
          </a:xfrm>
        </p:grpSpPr>
        <p:sp>
          <p:nvSpPr>
            <p:cNvPr id="3" name="Часть круга 2">
              <a:extLst>
                <a:ext uri="{FF2B5EF4-FFF2-40B4-BE49-F238E27FC236}">
                  <a16:creationId xmlns:a16="http://schemas.microsoft.com/office/drawing/2014/main" id="{101A00DC-0623-1192-38DA-F09D3B822E9F}"/>
                </a:ext>
              </a:extLst>
            </p:cNvPr>
            <p:cNvSpPr/>
            <p:nvPr/>
          </p:nvSpPr>
          <p:spPr>
            <a:xfrm>
              <a:off x="1216088" y="316226"/>
              <a:ext cx="2796111" cy="2796111"/>
            </a:xfrm>
            <a:prstGeom prst="pie">
              <a:avLst>
                <a:gd name="adj1" fmla="val 1800000"/>
                <a:gd name="adj2" fmla="val 9000000"/>
              </a:avLst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Часть круга 4">
              <a:extLst>
                <a:ext uri="{FF2B5EF4-FFF2-40B4-BE49-F238E27FC236}">
                  <a16:creationId xmlns:a16="http://schemas.microsoft.com/office/drawing/2014/main" id="{3912FCFA-110C-663C-2F0F-51AC52E15EEE}"/>
                </a:ext>
              </a:extLst>
            </p:cNvPr>
            <p:cNvSpPr txBox="1"/>
            <p:nvPr/>
          </p:nvSpPr>
          <p:spPr>
            <a:xfrm>
              <a:off x="1881829" y="2130370"/>
              <a:ext cx="1497916" cy="732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Решение</a:t>
              </a:r>
            </a:p>
          </p:txBody>
        </p:sp>
      </p:grpSp>
      <p:sp>
        <p:nvSpPr>
          <p:cNvPr id="7" name="Стрелка: круговая 6">
            <a:extLst>
              <a:ext uri="{FF2B5EF4-FFF2-40B4-BE49-F238E27FC236}">
                <a16:creationId xmlns:a16="http://schemas.microsoft.com/office/drawing/2014/main" id="{29EED690-EEA3-FBE7-CFB2-9C3DCEE6623B}"/>
              </a:ext>
            </a:extLst>
          </p:cNvPr>
          <p:cNvSpPr/>
          <p:nvPr/>
        </p:nvSpPr>
        <p:spPr>
          <a:xfrm>
            <a:off x="4765268" y="-1005161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946D03C3-6845-C3F5-4651-81B79E6EA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896" y="4797152"/>
            <a:ext cx="5278546" cy="857250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600"/>
              </a:spcAft>
            </a:pPr>
            <a:br>
              <a:rPr lang="ru-RU" sz="1800" dirty="0">
                <a:latin typeface="PTSans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latin typeface="PTSans"/>
                <a:ea typeface="Calibri" panose="020F0502020204030204" pitchFamily="34" charset="0"/>
                <a:cs typeface="Times New Roman" panose="02020603050405020304" pitchFamily="18" charset="0"/>
              </a:rPr>
              <a:t>Социальные творческие и ремесленные инклюзивные мастерские для подростков и взрослых с РАС и другими нарушениями интеллектуального развития в клубе прикладной экологии г. Уфа</a:t>
            </a:r>
            <a:br>
              <a:rPr lang="ru-RU" sz="2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3666DD-9595-7A94-442D-EAABDF63F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4725" y="5817198"/>
            <a:ext cx="1548850" cy="1008112"/>
          </a:xfrm>
          <a:prstGeom prst="rect">
            <a:avLst/>
          </a:prstGeom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19D13F71-53D9-0CFB-3DF8-11DB400C9C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68750" y="2138224"/>
            <a:ext cx="5369693" cy="222327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Описание идеи (ключевые вопросы):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 Что планируется сделать (модель, схема деятельности после реализации проекта)?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Какой продукт или услугу вы хотите попытаться предложить?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В чем Ваше </a:t>
            </a:r>
            <a:r>
              <a:rPr lang="ru-RU" altLang="ru-RU" sz="1600" dirty="0" err="1">
                <a:latin typeface="PTSans"/>
                <a:cs typeface="Times New Roman" panose="02020603050405020304" pitchFamily="18" charset="0"/>
              </a:rPr>
              <a:t>know-how</a:t>
            </a: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 (характерные особенности технологии,  основные преимущества новой деятельности по сравнению с уже существующей)?</a:t>
            </a:r>
          </a:p>
          <a:p>
            <a:pPr marL="0" indent="0">
              <a:lnSpc>
                <a:spcPct val="90000"/>
              </a:lnSpc>
              <a:buNone/>
            </a:pPr>
            <a:endParaRPr lang="ru-RU" altLang="ru-RU" sz="15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28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127E0CB-7D89-1BD3-6C8E-59388A096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06" y="-99392"/>
            <a:ext cx="9540410" cy="226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15FFC2-D627-399A-282F-9475A476BF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8" t="10782" r="7476" b="9380"/>
          <a:stretch/>
        </p:blipFill>
        <p:spPr>
          <a:xfrm>
            <a:off x="1512066" y="1900894"/>
            <a:ext cx="9264454" cy="5013779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DEA3145-6A73-F4CD-EFE0-E551C7EB12BC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Как оформляется практика на СМАРТЕКЕ?</a:t>
            </a:r>
          </a:p>
          <a:p>
            <a:pPr algn="l"/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endParaRPr lang="ru-RU" sz="2800" b="1" dirty="0">
              <a:solidFill>
                <a:srgbClr val="1A444A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92231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F8F9192-2C47-FF59-E01E-955B03D3D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-99392"/>
            <a:ext cx="9972458" cy="272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C343B1-708A-07BF-FCC4-64577603C8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9" t="14427" r="7475" b="6579"/>
          <a:stretch/>
        </p:blipFill>
        <p:spPr>
          <a:xfrm>
            <a:off x="1517076" y="2294330"/>
            <a:ext cx="9150925" cy="4563681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1082584-950F-7694-C176-852ACCE50AD8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Как оформляется практика на СМАРТЕКЕ?</a:t>
            </a:r>
          </a:p>
          <a:p>
            <a:pPr algn="l"/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endParaRPr lang="ru-RU" sz="2800" b="1" dirty="0">
              <a:solidFill>
                <a:srgbClr val="1A444A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29886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2127E0CB-7D89-1BD3-6C8E-59388A096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06" y="-99391"/>
            <a:ext cx="9540410" cy="16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27821" r="12976" b="16508"/>
          <a:stretch/>
        </p:blipFill>
        <p:spPr bwMode="auto">
          <a:xfrm>
            <a:off x="3500344" y="1544255"/>
            <a:ext cx="7251032" cy="389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95" t="30553" r="74072" b="12921"/>
          <a:stretch/>
        </p:blipFill>
        <p:spPr bwMode="auto">
          <a:xfrm>
            <a:off x="1631505" y="1799465"/>
            <a:ext cx="1985980" cy="484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DEA3145-6A73-F4CD-EFE0-E551C7EB12BC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Как оформить практику? (</a:t>
            </a:r>
            <a:r>
              <a:rPr lang="ru-RU" sz="8000" b="1" dirty="0" err="1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тизер</a:t>
            </a:r>
            <a: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 практики)</a:t>
            </a:r>
          </a:p>
          <a:p>
            <a:pPr algn="l"/>
            <a:br>
              <a:rPr lang="ru-RU" sz="8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br>
              <a:rPr lang="ru-RU" sz="2800" b="1" dirty="0">
                <a:solidFill>
                  <a:srgbClr val="1A444A"/>
                </a:solidFill>
                <a:latin typeface="Calibri"/>
                <a:ea typeface="Calibri"/>
                <a:cs typeface="Times New Roman"/>
              </a:rPr>
            </a:br>
            <a:endParaRPr lang="ru-RU" sz="2800" b="1" dirty="0">
              <a:solidFill>
                <a:srgbClr val="1A444A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25860" y="5594022"/>
            <a:ext cx="28652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Calibri"/>
              </a:rPr>
              <a:t>Это важно: Название практики</a:t>
            </a:r>
          </a:p>
          <a:p>
            <a:r>
              <a:rPr lang="ru-RU" sz="1600" dirty="0">
                <a:solidFill>
                  <a:prstClr val="black"/>
                </a:solidFill>
                <a:latin typeface="Calibri"/>
              </a:rPr>
              <a:t>Вопрос практики</a:t>
            </a:r>
          </a:p>
          <a:p>
            <a:r>
              <a:rPr lang="ru-RU" sz="1600" dirty="0">
                <a:solidFill>
                  <a:prstClr val="black"/>
                </a:solidFill>
                <a:latin typeface="Calibri"/>
              </a:rPr>
              <a:t>Символика практики</a:t>
            </a:r>
          </a:p>
          <a:p>
            <a:r>
              <a:rPr lang="ru-RU" sz="1600" dirty="0">
                <a:solidFill>
                  <a:prstClr val="black"/>
                </a:solidFill>
                <a:latin typeface="Calibri"/>
              </a:rPr>
              <a:t>Слоган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32105" y="5594020"/>
            <a:ext cx="3240360" cy="1147348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47770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-305741"/>
            <a:ext cx="9328150" cy="17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1116" y="1772823"/>
            <a:ext cx="4536504" cy="4252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МБДОУ «ЦРР – детский сад № 58» г. Находка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Практика «В мире детских Открытий»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 помощью практики «В мире детских Открытий» в детском саду созданы условия для развития </a:t>
            </a:r>
            <a:r>
              <a:rPr lang="ru-RU" sz="1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субъектности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участников образовательного процесса. У ребёнка развивается самостоятельность, инициативность и ответственность, а это и есть главные показатели </a:t>
            </a:r>
            <a:r>
              <a:rPr lang="ru-RU" sz="14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субъектности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Нами организована развивающая предметно – пространственная среда, созданы центры активности, где каждый воспитанник самостоятельно решает поставленные задачи. Среда в детском саду «говорящая». В ней прослеживается «голос ребенка» и «голос родителя». Посетив наш детский сад, вы погрузитесь в мир счастливого детства.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68009" y="1724606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Как развивать детскую </a:t>
            </a:r>
            <a:r>
              <a:rPr lang="ru-RU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субъектность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? </a:t>
            </a:r>
          </a:p>
        </p:txBody>
      </p:sp>
      <p:pic>
        <p:nvPicPr>
          <p:cNvPr id="1026" name="Picture 2" descr="https://pkiro.ru/wp-content/uploads/2023/11/ds-nakhod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4" y="2558335"/>
            <a:ext cx="4198304" cy="370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73344" y="606124"/>
            <a:ext cx="835292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Тизер</a:t>
            </a:r>
            <a:r>
              <a:rPr lang="ru-RU" sz="24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</a:rPr>
              <a:t> практики </a:t>
            </a:r>
          </a:p>
        </p:txBody>
      </p:sp>
    </p:spTree>
    <p:extLst>
      <p:ext uri="{BB962C8B-B14F-4D97-AF65-F5344CB8AC3E}">
        <p14:creationId xmlns:p14="http://schemas.microsoft.com/office/powerpoint/2010/main" val="40229169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3390" y="4885307"/>
            <a:ext cx="1814207" cy="2851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243535" y="2593323"/>
            <a:ext cx="1241703" cy="2851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A41C4A-E890-430A-83F7-07952FF0C4DE}"/>
              </a:ext>
            </a:extLst>
          </p:cNvPr>
          <p:cNvSpPr txBox="1"/>
          <p:nvPr/>
        </p:nvSpPr>
        <p:spPr>
          <a:xfrm>
            <a:off x="2794550" y="2610362"/>
            <a:ext cx="217038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57250"/>
            <a:r>
              <a:rPr lang="ru-RU" sz="3000" dirty="0">
                <a:solidFill>
                  <a:srgbClr val="91612F"/>
                </a:solidFill>
                <a:latin typeface="Linux Biolinum"/>
              </a:rPr>
              <a:t>Название </a:t>
            </a:r>
          </a:p>
          <a:p>
            <a:pPr defTabSz="857250"/>
            <a:endParaRPr lang="en-US" sz="3000" dirty="0">
              <a:solidFill>
                <a:srgbClr val="91612F"/>
              </a:solidFill>
              <a:latin typeface="Linux Biolinum"/>
            </a:endParaRPr>
          </a:p>
        </p:txBody>
      </p:sp>
      <p:pic>
        <p:nvPicPr>
          <p:cNvPr id="5" name="Picture 19">
            <a:extLst>
              <a:ext uri="{FF2B5EF4-FFF2-40B4-BE49-F238E27FC236}">
                <a16:creationId xmlns:a16="http://schemas.microsoft.com/office/drawing/2014/main" id="{2C259A0B-1E7E-450A-A645-F2DF37385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22825" y="243338"/>
            <a:ext cx="882952" cy="241603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B0534CB-B93B-4C07-96D4-ED0BE6935F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31812" y="4485287"/>
            <a:ext cx="3147930" cy="30309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18DB66-F21A-4A47-8EC7-C9C87CF88028}"/>
              </a:ext>
            </a:extLst>
          </p:cNvPr>
          <p:cNvSpPr txBox="1"/>
          <p:nvPr/>
        </p:nvSpPr>
        <p:spPr>
          <a:xfrm>
            <a:off x="6729798" y="1807503"/>
            <a:ext cx="2778490" cy="170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ФПГ (</a:t>
            </a:r>
            <a:r>
              <a:rPr lang="ru-RU" sz="1401" dirty="0" err="1">
                <a:solidFill>
                  <a:srgbClr val="91612F"/>
                </a:solidFill>
                <a:latin typeface="Calibri"/>
              </a:rPr>
              <a:t>соц</a:t>
            </a:r>
            <a:r>
              <a:rPr lang="ru-RU" sz="1401" dirty="0">
                <a:solidFill>
                  <a:srgbClr val="91612F"/>
                </a:solidFill>
                <a:latin typeface="Calibri"/>
              </a:rPr>
              <a:t> проекты):</a:t>
            </a:r>
          </a:p>
          <a:p>
            <a:pPr marL="257175" indent="-257175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Старт в будущее!</a:t>
            </a:r>
          </a:p>
          <a:p>
            <a:pPr marL="257175" indent="-257175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Добровольцы добра</a:t>
            </a:r>
          </a:p>
          <a:p>
            <a:pPr marL="257175" indent="-257175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Умы для страны</a:t>
            </a:r>
          </a:p>
          <a:p>
            <a:pPr marL="257175" indent="-257175" defTabSz="6858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Сокровища науки и культуры для творчества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80D30707-786D-40BE-890E-186C1153BC4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924519" y="3800117"/>
            <a:ext cx="6290253" cy="185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sz="1401" dirty="0" err="1">
                <a:solidFill>
                  <a:srgbClr val="91612F"/>
                </a:solidFill>
                <a:latin typeface="Calibri"/>
              </a:rPr>
              <a:t>Наноград</a:t>
            </a:r>
            <a:r>
              <a:rPr lang="ru-RU" sz="1401" dirty="0">
                <a:solidFill>
                  <a:srgbClr val="91612F"/>
                </a:solidFill>
                <a:latin typeface="Calibri"/>
              </a:rPr>
              <a:t> (исследования, бизнес-идеи):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Устройство распознавания жестов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 err="1">
                <a:solidFill>
                  <a:srgbClr val="91612F"/>
                </a:solidFill>
                <a:latin typeface="Calibri"/>
              </a:rPr>
              <a:t>Суперконденсаторы</a:t>
            </a:r>
            <a:endParaRPr lang="ru-RU" sz="1401" dirty="0">
              <a:solidFill>
                <a:srgbClr val="91612F"/>
              </a:solidFill>
              <a:latin typeface="Calibri"/>
            </a:endParaRP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Мобильный накопитель энергии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Термоэлектрическая </a:t>
            </a:r>
            <a:r>
              <a:rPr lang="ru-RU" sz="1401" dirty="0" err="1">
                <a:solidFill>
                  <a:srgbClr val="91612F"/>
                </a:solidFill>
                <a:latin typeface="Calibri"/>
              </a:rPr>
              <a:t>антиобледенительная</a:t>
            </a:r>
            <a:r>
              <a:rPr lang="ru-RU" sz="1401" dirty="0">
                <a:solidFill>
                  <a:srgbClr val="91612F"/>
                </a:solidFill>
                <a:latin typeface="Calibri"/>
              </a:rPr>
              <a:t> система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  Формула красоты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B17927-FA5F-4DB0-A0C4-54505C8C6B95}"/>
              </a:ext>
            </a:extLst>
          </p:cNvPr>
          <p:cNvSpPr txBox="1"/>
          <p:nvPr/>
        </p:nvSpPr>
        <p:spPr>
          <a:xfrm>
            <a:off x="5262887" y="1430912"/>
            <a:ext cx="5915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72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i="1" dirty="0">
                <a:solidFill>
                  <a:srgbClr val="ED7D31"/>
                </a:solidFill>
                <a:latin typeface="Arial" charset="0"/>
                <a:cs typeface="Arial"/>
              </a:rPr>
              <a:t>название- интеллектуальный дизайн идеи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CE4632-73C8-444E-8545-E1C300A164A0}"/>
              </a:ext>
            </a:extLst>
          </p:cNvPr>
          <p:cNvSpPr txBox="1"/>
          <p:nvPr/>
        </p:nvSpPr>
        <p:spPr>
          <a:xfrm>
            <a:off x="1729667" y="3791262"/>
            <a:ext cx="6777746" cy="739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7250"/>
            <a:r>
              <a:rPr lang="ru-RU" sz="1401" i="1" dirty="0">
                <a:solidFill>
                  <a:srgbClr val="91612F"/>
                </a:solidFill>
                <a:latin typeface="Calibri"/>
              </a:rPr>
              <a:t>Плохо: </a:t>
            </a:r>
          </a:p>
          <a:p>
            <a:pPr defTabSz="857250"/>
            <a:r>
              <a:rPr lang="ru-RU" sz="1401" i="1" dirty="0">
                <a:solidFill>
                  <a:srgbClr val="91612F"/>
                </a:solidFill>
                <a:latin typeface="Calibri"/>
              </a:rPr>
              <a:t>Изучение, Исследование, Определение, Выявление</a:t>
            </a:r>
          </a:p>
          <a:p>
            <a:pPr defTabSz="857250"/>
            <a:r>
              <a:rPr lang="ru-RU" sz="1401" i="1" dirty="0">
                <a:solidFill>
                  <a:srgbClr val="91612F"/>
                </a:solidFill>
                <a:latin typeface="Calibri"/>
              </a:rPr>
              <a:t>Современные проблемы естествознания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DEEE9B-158B-4FB5-92BD-21E383943AEC}"/>
              </a:ext>
            </a:extLst>
          </p:cNvPr>
          <p:cNvSpPr txBox="1"/>
          <p:nvPr/>
        </p:nvSpPr>
        <p:spPr>
          <a:xfrm>
            <a:off x="2874201" y="956366"/>
            <a:ext cx="7744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57250"/>
            <a:r>
              <a:rPr lang="ru-RU" sz="3000" dirty="0">
                <a:solidFill>
                  <a:srgbClr val="F79646">
                    <a:lumMod val="50000"/>
                  </a:srgbClr>
                </a:solidFill>
                <a:latin typeface="Calibri"/>
              </a:rPr>
              <a:t>Как назвать то, чем мы собираемся заняться? </a:t>
            </a:r>
          </a:p>
        </p:txBody>
      </p:sp>
    </p:spTree>
    <p:extLst>
      <p:ext uri="{BB962C8B-B14F-4D97-AF65-F5344CB8AC3E}">
        <p14:creationId xmlns:p14="http://schemas.microsoft.com/office/powerpoint/2010/main" val="35230534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DD692E-CD4E-4698-9C53-0B5C1BA96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266" y="3658348"/>
            <a:ext cx="3404761" cy="1877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2008661" y="-126461"/>
            <a:ext cx="689664" cy="24142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261" y="4139487"/>
            <a:ext cx="3145809" cy="30269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49EE9D-1600-4080-BD6D-A3433902DA49}"/>
              </a:ext>
            </a:extLst>
          </p:cNvPr>
          <p:cNvSpPr txBox="1"/>
          <p:nvPr/>
        </p:nvSpPr>
        <p:spPr>
          <a:xfrm>
            <a:off x="5005797" y="1668427"/>
            <a:ext cx="5765393" cy="4216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2001" dirty="0">
                <a:solidFill>
                  <a:srgbClr val="91612F"/>
                </a:solidFill>
                <a:latin typeface="Linux Biolinum"/>
              </a:rPr>
              <a:t>Объект проектирования (исследования)</a:t>
            </a:r>
          </a:p>
          <a:p>
            <a:pPr defTabSz="685800">
              <a:defRPr/>
            </a:pPr>
            <a:endParaRPr lang="ru-RU" sz="2100" b="1" dirty="0">
              <a:solidFill>
                <a:prstClr val="black"/>
              </a:solidFill>
              <a:latin typeface="Calibri"/>
            </a:endParaRPr>
          </a:p>
          <a:p>
            <a:pPr defTabSz="685800"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То, на что направлена работа:</a:t>
            </a:r>
          </a:p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Социальные проект: люди, сообщества (знания, навыки, отношения, мнения, образ жизни,</a:t>
            </a:r>
          </a:p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Научное исследование: Что именно рассматривается в исследовании (что объясняется)?</a:t>
            </a:r>
          </a:p>
          <a:p>
            <a:pPr defTabSz="685800">
              <a:defRPr/>
            </a:pPr>
            <a:endParaRPr lang="ru-RU" sz="2100" dirty="0">
              <a:solidFill>
                <a:prstClr val="black"/>
              </a:solidFill>
              <a:latin typeface="Calibri"/>
            </a:endParaRPr>
          </a:p>
          <a:p>
            <a:pPr defTabSz="857250">
              <a:defRPr/>
            </a:pPr>
            <a:r>
              <a:rPr lang="ru-RU" sz="2001" dirty="0">
                <a:solidFill>
                  <a:srgbClr val="91612F"/>
                </a:solidFill>
                <a:latin typeface="Linux Biolinum"/>
              </a:rPr>
              <a:t>Предмет проектирования (исследования)</a:t>
            </a:r>
          </a:p>
          <a:p>
            <a:pPr defTabSz="685800">
              <a:defRPr/>
            </a:pPr>
            <a:endParaRPr lang="ru-RU" sz="2100" b="1" dirty="0">
              <a:solidFill>
                <a:prstClr val="black"/>
              </a:solidFill>
              <a:latin typeface="Calibri"/>
            </a:endParaRPr>
          </a:p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Социальное проектирование: с помощью чего планируется что-то менять? (</a:t>
            </a:r>
            <a:r>
              <a:rPr lang="ru-RU" sz="1500" dirty="0" err="1">
                <a:solidFill>
                  <a:prstClr val="black"/>
                </a:solidFill>
                <a:latin typeface="Calibri"/>
              </a:rPr>
              <a:t>флорариумы</a:t>
            </a:r>
            <a:r>
              <a:rPr lang="ru-RU" sz="1500" dirty="0">
                <a:solidFill>
                  <a:prstClr val="black"/>
                </a:solidFill>
                <a:latin typeface="Calibri"/>
              </a:rPr>
              <a:t>, экологические тропы, буклеты)</a:t>
            </a:r>
          </a:p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Научное исследование: Как рассматривается объект? </a:t>
            </a:r>
          </a:p>
          <a:p>
            <a:pPr defTabSz="685800"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Какие отношения в нём, свойства, аспекты, </a:t>
            </a:r>
          </a:p>
          <a:p>
            <a:pPr defTabSz="685800"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функции мы планируем вскрыть.</a:t>
            </a:r>
          </a:p>
          <a:p>
            <a:pPr defTabSz="685800">
              <a:defRPr/>
            </a:pPr>
            <a:endParaRPr lang="ru-RU" sz="15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3A1FF2-4E71-4349-B9AC-3088B34BD0B4}"/>
              </a:ext>
            </a:extLst>
          </p:cNvPr>
          <p:cNvSpPr txBox="1"/>
          <p:nvPr/>
        </p:nvSpPr>
        <p:spPr>
          <a:xfrm>
            <a:off x="2018598" y="2169458"/>
            <a:ext cx="407740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57250"/>
            <a:r>
              <a:rPr lang="ru-RU" sz="3000" dirty="0">
                <a:solidFill>
                  <a:srgbClr val="91612F"/>
                </a:solidFill>
                <a:latin typeface="Linux Biolinum"/>
              </a:rPr>
              <a:t>Название</a:t>
            </a:r>
          </a:p>
          <a:p>
            <a:pPr defTabSz="857250"/>
            <a:r>
              <a:rPr lang="ru-RU" sz="3000" dirty="0">
                <a:solidFill>
                  <a:srgbClr val="91612F"/>
                </a:solidFill>
                <a:latin typeface="Linux Biolinum"/>
              </a:rPr>
              <a:t> (Тема) </a:t>
            </a:r>
          </a:p>
          <a:p>
            <a:pPr defTabSz="857250"/>
            <a:endParaRPr lang="en-US" sz="3000" dirty="0">
              <a:solidFill>
                <a:srgbClr val="91612F"/>
              </a:solidFill>
              <a:latin typeface="Linux Biolinum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7DFA4-152D-41D1-9A3A-EA0A91282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036" y="3683887"/>
            <a:ext cx="3077223" cy="18518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2741C2-B959-4F62-9448-0DBFC4DB7FE2}"/>
              </a:ext>
            </a:extLst>
          </p:cNvPr>
          <p:cNvSpPr txBox="1"/>
          <p:nvPr/>
        </p:nvSpPr>
        <p:spPr>
          <a:xfrm>
            <a:off x="2886332" y="1066284"/>
            <a:ext cx="7744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57250"/>
            <a:r>
              <a:rPr lang="ru-RU" sz="3000" dirty="0">
                <a:solidFill>
                  <a:srgbClr val="F79646">
                    <a:lumMod val="50000"/>
                  </a:srgbClr>
                </a:solidFill>
                <a:latin typeface="Calibri"/>
              </a:rPr>
              <a:t>Как назвать то, чем мы собираемся заняться? </a:t>
            </a:r>
          </a:p>
        </p:txBody>
      </p:sp>
    </p:spTree>
    <p:extLst>
      <p:ext uri="{BB962C8B-B14F-4D97-AF65-F5344CB8AC3E}">
        <p14:creationId xmlns:p14="http://schemas.microsoft.com/office/powerpoint/2010/main" val="249147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Слободчиков В.И.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д.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пс.н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профессор,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7D7EA-60FF-419F-8C22-78CCF7225D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68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162AE8-F706-49F7-8D5C-07760181D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613" y="1793276"/>
            <a:ext cx="6305460" cy="2418835"/>
          </a:xfrm>
          <a:prstGeom prst="rect">
            <a:avLst/>
          </a:prstGeom>
        </p:spPr>
      </p:pic>
      <p:sp>
        <p:nvSpPr>
          <p:cNvPr id="1054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56887" y="1996541"/>
            <a:ext cx="5338118" cy="3716295"/>
          </a:xfrm>
        </p:spPr>
        <p:txBody>
          <a:bodyPr>
            <a:normAutofit fontScale="92500"/>
          </a:bodyPr>
          <a:lstStyle/>
          <a:p>
            <a:r>
              <a:rPr lang="ru-RU" altLang="ru-RU" sz="2100" dirty="0"/>
              <a:t>Проблема - рассогласование  (разрыв) между          потребным (желаемым) состоянием объекта и реальным его состоянием</a:t>
            </a:r>
          </a:p>
          <a:p>
            <a:r>
              <a:rPr lang="ru-RU" altLang="ru-RU" sz="2100" dirty="0"/>
              <a:t>Проблема – дефицит, недостаток, отсутствие, снижение, ухудшение</a:t>
            </a:r>
          </a:p>
          <a:p>
            <a:r>
              <a:rPr lang="ru-RU" altLang="ru-RU" sz="2100" dirty="0"/>
              <a:t>Проблема: вопрос, противоречие (</a:t>
            </a:r>
            <a:r>
              <a:rPr lang="ru-RU" altLang="ru-RU" sz="2100" dirty="0" err="1"/>
              <a:t>кейсовое</a:t>
            </a:r>
            <a:r>
              <a:rPr lang="ru-RU" altLang="ru-RU" sz="2100" dirty="0"/>
              <a:t> задание)</a:t>
            </a:r>
          </a:p>
          <a:p>
            <a:pPr marL="0" indent="272667">
              <a:buNone/>
            </a:pPr>
            <a:endParaRPr lang="ru-RU" altLang="ru-RU" sz="2100" dirty="0"/>
          </a:p>
          <a:p>
            <a:pPr marL="0" indent="0" defTabSz="68580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Проблема это не ограничение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Еще не проблема 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Уже не проблема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Актуальная проблема</a:t>
            </a:r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900715" y="2839320"/>
            <a:ext cx="2070118" cy="61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457223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000" dirty="0">
                <a:solidFill>
                  <a:srgbClr val="91612F"/>
                </a:solidFill>
                <a:latin typeface="Linux Biolinum"/>
              </a:rPr>
              <a:t>Проблемы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EF1B81-80A7-4A3F-900E-8D002D665852}"/>
              </a:ext>
            </a:extLst>
          </p:cNvPr>
          <p:cNvSpPr txBox="1"/>
          <p:nvPr/>
        </p:nvSpPr>
        <p:spPr>
          <a:xfrm>
            <a:off x="8396468" y="4512350"/>
            <a:ext cx="1197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ru-RU" sz="1350" i="1" dirty="0">
                <a:solidFill>
                  <a:prstClr val="black"/>
                </a:solidFill>
                <a:latin typeface="Calibri"/>
              </a:rPr>
              <a:t>Не проблема:</a:t>
            </a:r>
          </a:p>
          <a:p>
            <a:pPr defTabSz="685800">
              <a:defRPr/>
            </a:pPr>
            <a:r>
              <a:rPr lang="ru-RU" sz="1350" i="1" dirty="0">
                <a:solidFill>
                  <a:prstClr val="black"/>
                </a:solidFill>
                <a:latin typeface="Calibri"/>
              </a:rPr>
              <a:t>деньги</a:t>
            </a:r>
          </a:p>
          <a:p>
            <a:pPr defTabSz="685800">
              <a:defRPr/>
            </a:pPr>
            <a:r>
              <a:rPr lang="ru-RU" sz="1350" i="1" dirty="0">
                <a:solidFill>
                  <a:prstClr val="black"/>
                </a:solidFill>
                <a:latin typeface="Calibri"/>
              </a:rPr>
              <a:t>время</a:t>
            </a:r>
          </a:p>
          <a:p>
            <a:pPr defTabSz="685800">
              <a:defRPr/>
            </a:pPr>
            <a:r>
              <a:rPr lang="ru-RU" sz="1350" i="1" dirty="0">
                <a:solidFill>
                  <a:prstClr val="black"/>
                </a:solidFill>
                <a:latin typeface="Calibri"/>
              </a:rPr>
              <a:t>возраст</a:t>
            </a:r>
          </a:p>
        </p:txBody>
      </p:sp>
      <p:pic>
        <p:nvPicPr>
          <p:cNvPr id="5" name="Picture 20">
            <a:extLst>
              <a:ext uri="{FF2B5EF4-FFF2-40B4-BE49-F238E27FC236}">
                <a16:creationId xmlns:a16="http://schemas.microsoft.com/office/drawing/2014/main" id="{E118D9D0-89DA-422E-9FD6-6C5440C100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91610" y="-19911"/>
            <a:ext cx="2687457" cy="2648367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A061EDB-ED74-468C-B9D7-CE6C951C39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76883" y="622955"/>
            <a:ext cx="3707731" cy="337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30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EDD322-A0AE-4FEE-BBE4-21EC1EEC7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690564" y="2825386"/>
            <a:ext cx="6290258" cy="1190004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19411" y="2825387"/>
            <a:ext cx="259842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Что такое актуальность?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(знание о незнании)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>
          <a:xfrm>
            <a:off x="2892592" y="2038055"/>
            <a:ext cx="8229600" cy="339447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12937" y="733205"/>
            <a:ext cx="845609" cy="2313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5741" y="272476"/>
            <a:ext cx="1791638" cy="176557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160161" y="1890134"/>
            <a:ext cx="49149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Важность для изучения (исследования), для проектирования (социальный проект, бизнес-идея)</a:t>
            </a: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Ценность работы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Почему данная проблема требует изучения?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Почему это важно?</a:t>
            </a: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Актуальность (анализ ситуации)</a:t>
            </a: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Актуальность (научная новизна, практическая значимость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062126-15CF-4C00-AE44-A59AF8867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964" y="4819946"/>
            <a:ext cx="2281626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50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AC18FC-1C84-402F-BFA6-45ED2EC5C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034" y="3805352"/>
            <a:ext cx="5197107" cy="1504993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19411" y="2722903"/>
            <a:ext cx="259842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Что такое актуальность?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(знание о незнании)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>
          <a:xfrm>
            <a:off x="2892592" y="2038055"/>
            <a:ext cx="8229600" cy="339447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12937" y="733205"/>
            <a:ext cx="845609" cy="2313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5741" y="272476"/>
            <a:ext cx="1791638" cy="176557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592052" y="1439969"/>
            <a:ext cx="5501792" cy="340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1" dirty="0">
                <a:solidFill>
                  <a:srgbClr val="91612F"/>
                </a:solidFill>
                <a:latin typeface="Linux Biolinum"/>
              </a:rPr>
              <a:t>Инструменты анализа </a:t>
            </a: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Ссылки на результаты научных исследований (публикаций)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Результаты социологических опросов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Анализ целевых групп: проблемы, потребности, ожидания, дефициты)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solidFill>
                  <a:prstClr val="black"/>
                </a:solidFill>
                <a:latin typeface="Calibri"/>
              </a:rPr>
              <a:t>сослаться на стратегические документы (конкретные федеральные (региональные, муниципальные) проекты и программы</a:t>
            </a:r>
          </a:p>
          <a:p>
            <a:pPr marL="257175" indent="-257175" defTabSz="6858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  <a:p>
            <a:pPr defTabSz="685835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371920-017A-41B4-9ED4-03ED2B8D7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281" y="4176120"/>
            <a:ext cx="3602613" cy="10320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66AD5B-409F-4FD7-83CE-97D6FECCC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7141" y="3907568"/>
            <a:ext cx="2511863" cy="13005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1865CE-2F06-4BAB-963A-83E725DC1E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9670" y="3752592"/>
            <a:ext cx="2041932" cy="12694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17E0FF-1CA2-48E2-88BA-6F0533573B4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385" t="15679"/>
          <a:stretch/>
        </p:blipFill>
        <p:spPr>
          <a:xfrm>
            <a:off x="2887903" y="4984083"/>
            <a:ext cx="1674677" cy="8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97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ъект 2"/>
          <p:cNvSpPr>
            <a:spLocks noGrp="1"/>
          </p:cNvSpPr>
          <p:nvPr>
            <p:ph idx="1"/>
          </p:nvPr>
        </p:nvSpPr>
        <p:spPr>
          <a:xfrm>
            <a:off x="4860325" y="1311362"/>
            <a:ext cx="4904397" cy="351910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Нужда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- это испытываемое индивидуумом чувство нехватки чего-либо, необходимости чего-то  </a:t>
            </a:r>
            <a:endParaRPr lang="ru-RU" sz="1350" dirty="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Потребность -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это специфическая форма удовлетворения нужды, соответствующая культурному уровню и личности индивида. (квас, пиво, кокосовое молоко)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Запрос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представляет собой потребность, подкрепленную покупательной способностью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Товар, услуга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- все, что может удовлетворить потребность и предлагается рынку с целью привлечения внимания, приобретения, использования или потребления. </a:t>
            </a:r>
            <a:endParaRPr lang="ru-RU" sz="1350" dirty="0">
              <a:cs typeface="Calibri" pitchFamily="34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1800" dirty="0">
              <a:cs typeface="Calibri" pitchFamily="34" charset="0"/>
            </a:endParaRPr>
          </a:p>
          <a:p>
            <a:endParaRPr lang="ru-RU" dirty="0"/>
          </a:p>
        </p:txBody>
      </p:sp>
      <p:pic>
        <p:nvPicPr>
          <p:cNvPr id="103427" name="Рисунок 3" descr="http://www.aup.ru/books/m168/img/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142" y="4211717"/>
            <a:ext cx="5617369" cy="1491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C794AA-2BC8-472A-BFC6-9B244B7510B2}"/>
              </a:ext>
            </a:extLst>
          </p:cNvPr>
          <p:cNvSpPr txBox="1"/>
          <p:nvPr/>
        </p:nvSpPr>
        <p:spPr>
          <a:xfrm>
            <a:off x="2145085" y="1423499"/>
            <a:ext cx="1718291" cy="427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ru-RU" sz="2175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Потребности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B8D12CC-1739-4181-93F4-8E4B3EC62A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1119" y="4673677"/>
            <a:ext cx="3147930" cy="303092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6D34C5-DF57-409B-BF43-2BC950948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057" y="2018474"/>
            <a:ext cx="3309084" cy="24100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74F9FC-3CAC-48AC-B3C7-4FDF46CFF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111" y="-6533"/>
            <a:ext cx="3708214" cy="208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65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8C1ED4-2C38-40A0-9631-10F3D9732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249" y="351743"/>
            <a:ext cx="3509314" cy="6915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EB33FF3-FD7D-4702-A9BB-FB6FE449CFBB}"/>
              </a:ext>
            </a:extLst>
          </p:cNvPr>
          <p:cNvSpPr/>
          <p:nvPr/>
        </p:nvSpPr>
        <p:spPr>
          <a:xfrm>
            <a:off x="1738314" y="4205189"/>
            <a:ext cx="8536779" cy="25099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57250">
              <a:defRPr/>
            </a:pPr>
            <a:endParaRPr lang="ru-RU" sz="1688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9378" y="1084935"/>
            <a:ext cx="1446620" cy="13394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35">
              <a:defRPr/>
            </a:pPr>
            <a:endParaRPr lang="ru-RU" sz="135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7900" y="1119906"/>
            <a:ext cx="1446620" cy="13394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35">
              <a:defRPr/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7900" y="2733976"/>
            <a:ext cx="1446620" cy="13394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35">
              <a:defRPr/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37742" y="2722752"/>
            <a:ext cx="1446620" cy="13394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35">
              <a:defRPr/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2672" y="1374794"/>
            <a:ext cx="1532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Развитие,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Формирование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Создание условий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67483" y="1291583"/>
            <a:ext cx="1160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С помощью, 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На основе,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Посредством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51626" y="2707295"/>
            <a:ext cx="1131848" cy="1546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Объяснить, 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Определить,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Установить, 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Разработать,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Внедрить</a:t>
            </a:r>
          </a:p>
          <a:p>
            <a:pPr defTabSz="685835">
              <a:defRPr/>
            </a:pPr>
            <a:endParaRPr lang="ru-RU" sz="1350" dirty="0">
              <a:solidFill>
                <a:prstClr val="black"/>
              </a:solidFill>
              <a:latin typeface="Calibri"/>
            </a:endParaRP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7555" y="3073557"/>
            <a:ext cx="5100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Для,</a:t>
            </a:r>
          </a:p>
          <a:p>
            <a:pPr defTabSz="685835">
              <a:defRPr/>
            </a:pPr>
            <a:r>
              <a:rPr lang="ru-RU" sz="1350" dirty="0">
                <a:solidFill>
                  <a:prstClr val="black"/>
                </a:solidFill>
                <a:latin typeface="Calibri"/>
              </a:rPr>
              <a:t>…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A7C9ACE5-02BE-446F-A6D5-37E8123A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672" y="339581"/>
            <a:ext cx="7917816" cy="637862"/>
          </a:xfrm>
        </p:spPr>
        <p:txBody>
          <a:bodyPr>
            <a:normAutofit/>
          </a:bodyPr>
          <a:lstStyle/>
          <a:p>
            <a:pPr algn="l"/>
            <a:r>
              <a:rPr lang="ru-RU" sz="2531" dirty="0">
                <a:solidFill>
                  <a:srgbClr val="000000"/>
                </a:solidFill>
                <a:latin typeface="Lemon Tuesday"/>
                <a:ea typeface="+mn-ea"/>
                <a:cs typeface="+mn-cs"/>
              </a:rPr>
              <a:t>Цель: Зачем?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973950-93CB-4438-83CA-FD82F551FD45}"/>
              </a:ext>
            </a:extLst>
          </p:cNvPr>
          <p:cNvSpPr txBox="1"/>
          <p:nvPr/>
        </p:nvSpPr>
        <p:spPr>
          <a:xfrm>
            <a:off x="1916907" y="4384891"/>
            <a:ext cx="8358187" cy="3053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21481" algn="just" defTabSz="857250">
              <a:spcAft>
                <a:spcPts val="750"/>
              </a:spcAft>
              <a:defRPr/>
            </a:pPr>
            <a:r>
              <a:rPr lang="ru-RU" sz="16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людей положительное и осознанное отношение к потенциально опасным видам рыб (социальный проект)</a:t>
            </a:r>
          </a:p>
          <a:p>
            <a:pPr indent="421481" algn="just" defTabSz="857250">
              <a:spcAft>
                <a:spcPts val="750"/>
              </a:spcAft>
              <a:defRPr/>
            </a:pPr>
            <a:r>
              <a:rPr lang="ru-RU" sz="1688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видового и количественного состава сообщества микроводорослей в прибрежных слоях морской акватории Спортивной гавани для оценки экологического благополучия водоёма с помощью отбора проб морской воды и её анализа на наличие микроводорослей–индикаторов (исследование)</a:t>
            </a:r>
          </a:p>
          <a:p>
            <a:pPr indent="421481" algn="just" defTabSz="857250">
              <a:spcAft>
                <a:spcPts val="750"/>
              </a:spcAft>
              <a:defRPr/>
            </a:pPr>
            <a:r>
              <a:rPr lang="ru-RU" sz="16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бизнес-план в области туристического бизнеса о. Сахалин с использованием мобильного жилого модуля «Алеут» (бизнес-план)</a:t>
            </a:r>
          </a:p>
          <a:p>
            <a:pPr indent="421481" algn="just" defTabSz="857250">
              <a:spcAft>
                <a:spcPts val="750"/>
              </a:spcAft>
              <a:defRPr/>
            </a:pPr>
            <a:endParaRPr lang="ru-RU" sz="1688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21481" algn="just" defTabSz="857250">
              <a:lnSpc>
                <a:spcPct val="150000"/>
              </a:lnSpc>
              <a:spcAft>
                <a:spcPts val="750"/>
              </a:spcAft>
              <a:defRPr/>
            </a:pPr>
            <a:endParaRPr lang="ru-RU" sz="103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831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14F22-12D0-441E-A05D-348184E67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2968" y="2845951"/>
            <a:ext cx="2264945" cy="868918"/>
          </a:xfrm>
        </p:spPr>
        <p:txBody>
          <a:bodyPr>
            <a:normAutofit fontScale="90000"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2. </a:t>
            </a:r>
            <a:r>
              <a:rPr lang="en-US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SMART – </a:t>
            </a:r>
            <a:b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цели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D8AF42-B135-4C59-A6C3-9B74F8159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t="4198" r="4101" b="9408"/>
          <a:stretch/>
        </p:blipFill>
        <p:spPr>
          <a:xfrm>
            <a:off x="3844748" y="1143000"/>
            <a:ext cx="6654286" cy="456057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8C4D48-4302-4AAB-A189-BCD55C874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377" y="1143000"/>
            <a:ext cx="3319166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64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F7163AED-D795-4D51-96F8-7D29CA1AAF04}"/>
              </a:ext>
            </a:extLst>
          </p:cNvPr>
          <p:cNvSpPr/>
          <p:nvPr/>
        </p:nvSpPr>
        <p:spPr>
          <a:xfrm>
            <a:off x="3974613" y="1589076"/>
            <a:ext cx="6263878" cy="39433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685835">
              <a:spcBef>
                <a:spcPts val="450"/>
              </a:spcBef>
              <a:defRPr/>
            </a:pPr>
            <a:r>
              <a:rPr lang="ru-RU" sz="1500" b="1" i="1" u="sng" dirty="0">
                <a:solidFill>
                  <a:prstClr val="black"/>
                </a:solidFill>
                <a:latin typeface="Calibri"/>
              </a:rPr>
              <a:t>необходимость и достаточность задач для достижения цели проекта </a:t>
            </a:r>
            <a:r>
              <a:rPr lang="ru-RU" sz="1500" dirty="0">
                <a:solidFill>
                  <a:prstClr val="black"/>
                </a:solidFill>
                <a:latin typeface="Calibri"/>
              </a:rPr>
              <a:t>(если в программе перечислен ряд задач, то все они должны быть связаны между собой и являться необходимыми и достаточными для достижения цели программы);</a:t>
            </a:r>
          </a:p>
          <a:p>
            <a:pPr defTabSz="685835">
              <a:defRPr/>
            </a:pPr>
            <a:endParaRPr lang="ru-RU" sz="1350" dirty="0">
              <a:solidFill>
                <a:prstClr val="black"/>
              </a:solidFill>
              <a:latin typeface="Calibri"/>
            </a:endParaRPr>
          </a:p>
          <a:p>
            <a:pPr defTabSz="685835">
              <a:defRPr/>
            </a:pPr>
            <a:r>
              <a:rPr lang="ru-RU" sz="1500" b="1" i="1" u="sng" dirty="0">
                <a:solidFill>
                  <a:prstClr val="black"/>
                </a:solidFill>
                <a:latin typeface="Calibri"/>
              </a:rPr>
              <a:t>задачи формулируются в виде утверждений о действиях, ориентированных на результат, </a:t>
            </a:r>
            <a:r>
              <a:rPr lang="ru-RU" sz="1500" dirty="0">
                <a:solidFill>
                  <a:prstClr val="black"/>
                </a:solidFill>
                <a:latin typeface="Calibri"/>
              </a:rPr>
              <a:t>основанных на эффективности работы и поддающихся измерению в терминах;</a:t>
            </a:r>
          </a:p>
          <a:p>
            <a:pPr defTabSz="685835">
              <a:defRPr/>
            </a:pPr>
            <a:endParaRPr lang="ru-RU" sz="1500" dirty="0">
              <a:solidFill>
                <a:prstClr val="black"/>
              </a:solidFill>
              <a:latin typeface="Calibri"/>
            </a:endParaRPr>
          </a:p>
          <a:p>
            <a:pPr defTabSz="685835">
              <a:defRPr/>
            </a:pPr>
            <a:r>
              <a:rPr lang="ru-RU" sz="1500" b="1" i="1" u="sng" dirty="0">
                <a:solidFill>
                  <a:prstClr val="black"/>
                </a:solidFill>
                <a:latin typeface="Calibri"/>
              </a:rPr>
              <a:t>срок решения задачи не может превышать срок достижения соответствующей цели.</a:t>
            </a:r>
          </a:p>
          <a:p>
            <a:pPr defTabSz="685835">
              <a:defRPr/>
            </a:pPr>
            <a:endParaRPr lang="ru-RU" sz="105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4C4926B-0343-47AD-BBF2-28D1C2E2DE67}"/>
              </a:ext>
            </a:extLst>
          </p:cNvPr>
          <p:cNvSpPr txBox="1">
            <a:spLocks noChangeArrowheads="1"/>
          </p:cNvSpPr>
          <p:nvPr/>
        </p:nvSpPr>
        <p:spPr>
          <a:xfrm>
            <a:off x="1806007" y="2829470"/>
            <a:ext cx="206883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Задачи</a:t>
            </a:r>
          </a:p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(Что?)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0B18E0-6B79-4044-9F44-70264B274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04" y="4676206"/>
            <a:ext cx="2926333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004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401896-F2DF-4C8C-8E3E-C315A7E65465}"/>
              </a:ext>
            </a:extLst>
          </p:cNvPr>
          <p:cNvSpPr txBox="1"/>
          <p:nvPr/>
        </p:nvSpPr>
        <p:spPr>
          <a:xfrm>
            <a:off x="1581151" y="1414751"/>
            <a:ext cx="9086850" cy="4549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spcAft>
                <a:spcPts val="844"/>
              </a:spcAft>
              <a:defRPr/>
            </a:pPr>
            <a:r>
              <a:rPr lang="ru-RU" sz="1350" b="1" spc="11" dirty="0">
                <a:solidFill>
                  <a:srgbClr val="333333"/>
                </a:solidFill>
                <a:latin typeface="Ubuntu"/>
                <a:ea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</a:p>
          <a:p>
            <a:pPr defTabSz="685800">
              <a:spcAft>
                <a:spcPts val="844"/>
              </a:spcAf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социального сопровождения, развития социальных и трудовых навыков 20 подростков и взрослых с РАС и другими ментальными особенностями и нарушениями интеллекта в процессе общественно-полезной трудовой дневной занятости в творческих ремесленных инклюзивных мастерских клуба прикладной экологии (г. Уфа)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685800">
              <a:spcAft>
                <a:spcPts val="844"/>
              </a:spcAft>
              <a:defRPr/>
            </a:pPr>
            <a:r>
              <a:rPr lang="ru-RU" sz="1350" b="1" spc="11" dirty="0">
                <a:solidFill>
                  <a:srgbClr val="333333"/>
                </a:solidFill>
                <a:latin typeface="Ubuntu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spcAft>
                <a:spcPts val="844"/>
              </a:spcAft>
              <a:buFont typeface="+mj-lt"/>
              <a:buAutoNum type="arabicPeriod"/>
              <a:tabLst>
                <a:tab pos="342900" algn="l"/>
              </a:tabLs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интеграции инвалидов в среду мастеров и волонтеров клуба прикладной экологии и преодоление социальной изолированности семей с подростками и взрослыми людьми с ментальной инвалидностью; .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spcAft>
                <a:spcPts val="844"/>
              </a:spcAft>
              <a:buFont typeface="+mj-lt"/>
              <a:buAutoNum type="arabicPeriod"/>
              <a:tabLst>
                <a:tab pos="342900" algn="l"/>
              </a:tabLs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компетентности инструкторов по труду, наставников, сотрудников сопровождения, родственников и опекунов в вопросах обеспечения оптимального развития подростка или взрослого с ментальной инвалидностью и создания вокруг него развивающей среды;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spcAft>
                <a:spcPts val="844"/>
              </a:spcAft>
              <a:buFont typeface="+mj-lt"/>
              <a:buAutoNum type="arabicPeriod"/>
              <a:tabLst>
                <a:tab pos="342900" algn="l"/>
              </a:tabLs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и самореализации в творчестве и труде подростков и взрослых с ментальной инвалидностью.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spcAft>
                <a:spcPts val="844"/>
              </a:spcAft>
              <a:buFont typeface="+mj-lt"/>
              <a:buAutoNum type="arabicPeriod"/>
              <a:tabLst>
                <a:tab pos="342900" algn="l"/>
              </a:tabLs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помощи родителям и опекунам по формированию благоприятного микроклимата в семье для нормализации жизни инвалида.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defTabSz="685800">
              <a:spcAft>
                <a:spcPts val="600"/>
              </a:spcAft>
              <a:buFont typeface="+mj-lt"/>
              <a:buAutoNum type="arabicPeriod"/>
              <a:tabLst>
                <a:tab pos="342900" algn="l"/>
              </a:tabLst>
              <a:defRPr/>
            </a:pPr>
            <a:r>
              <a:rPr lang="ru-RU" sz="1350" dirty="0">
                <a:solidFill>
                  <a:srgbClr val="333333"/>
                </a:solidFill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инвалидов к самостоятельной сопровождаемой жизни, формирование навыков самостоятельного проживания, социально-бытовой и социально-средовой ориентации;</a:t>
            </a:r>
            <a:endParaRPr lang="ru-RU" sz="135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EB8062-F5D3-4950-B6DC-5D283A6473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61" t="24410" b="31349"/>
          <a:stretch/>
        </p:blipFill>
        <p:spPr>
          <a:xfrm>
            <a:off x="8724901" y="1042812"/>
            <a:ext cx="1482892" cy="74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69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FF9FFA-B420-4F5E-8F67-F41C1A5E6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13863" y="3154917"/>
            <a:ext cx="2803631" cy="301728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55870" y="1306896"/>
          <a:ext cx="5102048" cy="1522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1781011552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задача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индикатор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67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67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Содержимое 2">
            <a:extLst>
              <a:ext uri="{FF2B5EF4-FFF2-40B4-BE49-F238E27FC236}">
                <a16:creationId xmlns:a16="http://schemas.microsoft.com/office/drawing/2014/main" id="{83358309-E419-4FB8-A1E0-7140FD1D2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537" y="3055658"/>
            <a:ext cx="6793163" cy="28458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Примеры количественных результатов:</a:t>
            </a:r>
          </a:p>
          <a:p>
            <a:endParaRPr lang="ru-RU" sz="1800" dirty="0"/>
          </a:p>
          <a:p>
            <a:r>
              <a:rPr lang="ru-RU" sz="1800" dirty="0"/>
              <a:t>Полученные данные (исследование)</a:t>
            </a:r>
          </a:p>
          <a:p>
            <a:r>
              <a:rPr lang="ru-RU" sz="1800" dirty="0"/>
              <a:t>Количество (доля) обучающихся (дети, подростки, молодежь), вовлеченных в мероприятия проекта;</a:t>
            </a:r>
          </a:p>
          <a:p>
            <a:r>
              <a:rPr lang="ru-RU" sz="1800" dirty="0"/>
              <a:t>Количество разработанных и опубликованных учебных, методических, информационных  материалов по теме проекта</a:t>
            </a:r>
          </a:p>
          <a:p>
            <a:pPr marL="0" indent="0" defTabSz="685800">
              <a:buNone/>
              <a:defRPr/>
            </a:pPr>
            <a:r>
              <a:rPr lang="ru-RU" sz="1800" dirty="0"/>
              <a:t>	Проектный продукт– это материально-вещественные, интеллектуальные, финансовые, информационные итоги реализации программы, выраженные в натуральном, денежном или ином измерении</a:t>
            </a:r>
          </a:p>
          <a:p>
            <a:endParaRPr lang="ru-RU" sz="180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B84C524-5399-4196-89E5-D9C226433727}"/>
              </a:ext>
            </a:extLst>
          </p:cNvPr>
          <p:cNvSpPr txBox="1">
            <a:spLocks noChangeArrowheads="1"/>
          </p:cNvSpPr>
          <p:nvPr/>
        </p:nvSpPr>
        <p:spPr>
          <a:xfrm>
            <a:off x="1971159" y="1703272"/>
            <a:ext cx="206883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Результаты</a:t>
            </a:r>
          </a:p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продукты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0ECC67-0D07-413D-BF91-B4185D198FF0}"/>
              </a:ext>
            </a:extLst>
          </p:cNvPr>
          <p:cNvSpPr txBox="1"/>
          <p:nvPr/>
        </p:nvSpPr>
        <p:spPr>
          <a:xfrm>
            <a:off x="1739316" y="3286942"/>
            <a:ext cx="4601346" cy="2600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>
              <a:spcBef>
                <a:spcPct val="20000"/>
              </a:spcBef>
              <a:spcAft>
                <a:spcPts val="750"/>
              </a:spcAft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Нами доказано…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Нами установлено…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defRPr/>
            </a:pPr>
            <a:r>
              <a:rPr lang="ru-RU" sz="1500" i="1" dirty="0" err="1">
                <a:solidFill>
                  <a:prstClr val="black"/>
                </a:solidFill>
                <a:latin typeface="Calibri"/>
              </a:rPr>
              <a:t>Подтвержилась</a:t>
            </a:r>
            <a:r>
              <a:rPr lang="ru-RU" sz="1500" i="1" dirty="0">
                <a:solidFill>
                  <a:prstClr val="black"/>
                </a:solidFill>
                <a:latin typeface="Calibri"/>
              </a:rPr>
              <a:t> ли 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гипотеза: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buFont typeface="Arial" pitchFamily="34" charset="0"/>
              <a:buChar char="•"/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Полностью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buFont typeface="Arial" pitchFamily="34" charset="0"/>
              <a:buChar char="•"/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Частично</a:t>
            </a:r>
          </a:p>
          <a:p>
            <a:pPr algn="just" defTabSz="685800">
              <a:spcBef>
                <a:spcPct val="20000"/>
              </a:spcBef>
              <a:spcAft>
                <a:spcPts val="750"/>
              </a:spcAft>
              <a:buFont typeface="Arial" pitchFamily="34" charset="0"/>
              <a:buChar char="•"/>
              <a:defRPr/>
            </a:pPr>
            <a:r>
              <a:rPr lang="ru-RU" sz="1500" i="1" dirty="0">
                <a:solidFill>
                  <a:prstClr val="black"/>
                </a:solidFill>
                <a:latin typeface="Calibri"/>
              </a:rPr>
              <a:t>Не подтвердилась</a:t>
            </a:r>
          </a:p>
        </p:txBody>
      </p:sp>
    </p:spTree>
    <p:extLst>
      <p:ext uri="{BB962C8B-B14F-4D97-AF65-F5344CB8AC3E}">
        <p14:creationId xmlns:p14="http://schemas.microsoft.com/office/powerpoint/2010/main" val="25484976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9292D406-04C1-4031-AD18-54CEF8403DFC}"/>
              </a:ext>
            </a:extLst>
          </p:cNvPr>
          <p:cNvSpPr txBox="1">
            <a:spLocks noChangeArrowheads="1"/>
          </p:cNvSpPr>
          <p:nvPr/>
        </p:nvSpPr>
        <p:spPr>
          <a:xfrm>
            <a:off x="1888635" y="1841194"/>
            <a:ext cx="2701223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Планирование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E82745-E541-4AC6-AE50-692FC366CD47}"/>
              </a:ext>
            </a:extLst>
          </p:cNvPr>
          <p:cNvSpPr txBox="1"/>
          <p:nvPr/>
        </p:nvSpPr>
        <p:spPr>
          <a:xfrm>
            <a:off x="5007142" y="1841193"/>
            <a:ext cx="5984098" cy="151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altLang="ru-RU" dirty="0">
                <a:solidFill>
                  <a:prstClr val="black"/>
                </a:solidFill>
                <a:latin typeface="Calibri"/>
              </a:rPr>
              <a:t>поиск наилучших способов достижения </a:t>
            </a:r>
          </a:p>
          <a:p>
            <a:pPr defTabSz="685800">
              <a:spcBef>
                <a:spcPct val="20000"/>
              </a:spcBef>
              <a:defRPr/>
            </a:pPr>
            <a:r>
              <a:rPr lang="ru-RU" altLang="ru-RU" dirty="0">
                <a:solidFill>
                  <a:prstClr val="black"/>
                </a:solidFill>
                <a:latin typeface="Calibri"/>
              </a:rPr>
              <a:t>    конкретных целей с учетом существующих </a:t>
            </a:r>
          </a:p>
          <a:p>
            <a:pPr defTabSz="685800">
              <a:spcBef>
                <a:spcPct val="20000"/>
              </a:spcBef>
              <a:defRPr/>
            </a:pPr>
            <a:r>
              <a:rPr lang="ru-RU" altLang="ru-RU" dirty="0">
                <a:solidFill>
                  <a:prstClr val="black"/>
                </a:solidFill>
                <a:latin typeface="Calibri"/>
              </a:rPr>
              <a:t>    ресурсов и времени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libri"/>
              </a:rPr>
              <a:t>последовательность, взаимозависимость действий</a:t>
            </a:r>
          </a:p>
          <a:p>
            <a:pPr defTabSz="685800">
              <a:defRPr/>
            </a:pPr>
            <a:endParaRPr lang="ru-RU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Содержимое 2">
            <a:extLst>
              <a:ext uri="{FF2B5EF4-FFF2-40B4-BE49-F238E27FC236}">
                <a16:creationId xmlns:a16="http://schemas.microsoft.com/office/drawing/2014/main" id="{A5FF4656-9C90-4092-87F4-F939D5688F8E}"/>
              </a:ext>
            </a:extLst>
          </p:cNvPr>
          <p:cNvSpPr txBox="1">
            <a:spLocks/>
          </p:cNvSpPr>
          <p:nvPr/>
        </p:nvSpPr>
        <p:spPr>
          <a:xfrm>
            <a:off x="5418173" y="3470490"/>
            <a:ext cx="6030516" cy="346948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defTabSz="685800">
              <a:defRPr/>
            </a:pPr>
            <a:endParaRPr lang="ru-RU" altLang="ru-RU" sz="2475" b="1" i="1" dirty="0">
              <a:solidFill>
                <a:srgbClr val="007254"/>
              </a:solidFill>
              <a:latin typeface="Times New Roman" panose="02020603050405020304" pitchFamily="18" charset="0"/>
            </a:endParaRPr>
          </a:p>
          <a:p>
            <a:pPr marL="257175" indent="-257175" defTabSz="685800">
              <a:defRPr/>
            </a:pPr>
            <a:r>
              <a:rPr lang="ru-RU" altLang="ru-RU" sz="1800" dirty="0">
                <a:solidFill>
                  <a:prstClr val="black"/>
                </a:solidFill>
                <a:latin typeface="Calibri"/>
              </a:rPr>
              <a:t>Что мы хотим предпринять?</a:t>
            </a:r>
          </a:p>
          <a:p>
            <a:pPr marL="257175" indent="-257175" defTabSz="685800">
              <a:defRPr/>
            </a:pPr>
            <a:r>
              <a:rPr lang="ru-RU" altLang="ru-RU" sz="1800" dirty="0">
                <a:solidFill>
                  <a:prstClr val="black"/>
                </a:solidFill>
                <a:latin typeface="Calibri"/>
              </a:rPr>
              <a:t>Когда будут предприняты действия?</a:t>
            </a:r>
          </a:p>
          <a:p>
            <a:pPr marL="257175" indent="-257175" defTabSz="685800">
              <a:defRPr/>
            </a:pPr>
            <a:r>
              <a:rPr lang="ru-RU" altLang="ru-RU" sz="1800" dirty="0">
                <a:solidFill>
                  <a:prstClr val="black"/>
                </a:solidFill>
                <a:latin typeface="Calibri"/>
              </a:rPr>
              <a:t>Кто их будет осуществлять?</a:t>
            </a:r>
          </a:p>
          <a:p>
            <a:pPr marL="257175" indent="-257175" defTabSz="685800">
              <a:defRPr/>
            </a:pPr>
            <a:r>
              <a:rPr lang="ru-RU" altLang="ru-RU" sz="1800" dirty="0">
                <a:solidFill>
                  <a:prstClr val="black"/>
                </a:solidFill>
                <a:latin typeface="Calibri"/>
              </a:rPr>
              <a:t>Какие ресурсы необходимы?</a:t>
            </a:r>
          </a:p>
          <a:p>
            <a:pPr marL="0" indent="0" defTabSz="685800">
              <a:buNone/>
              <a:defRPr/>
            </a:pPr>
            <a:endParaRPr lang="ru-RU" altLang="ru-RU" sz="2400" b="1" dirty="0">
              <a:solidFill>
                <a:srgbClr val="003366"/>
              </a:solidFill>
              <a:latin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0A762E-619F-4BE9-A3CF-1884891E2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00" y="2975556"/>
            <a:ext cx="2117019" cy="209415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DDD564E-8C65-4103-A46B-F42A03EC7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890394">
            <a:off x="1592468" y="4534248"/>
            <a:ext cx="1428077" cy="141265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C854A00-BD86-449C-B6C1-F078F364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270103">
            <a:off x="2867490" y="5076868"/>
            <a:ext cx="2117019" cy="209415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A8243C7-A020-435F-8A11-48937D496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276" y="716964"/>
            <a:ext cx="2318205" cy="845893"/>
          </a:xfrm>
          <a:prstGeom prst="rect">
            <a:avLst/>
          </a:prstGeom>
        </p:spPr>
      </p:pic>
      <p:sp>
        <p:nvSpPr>
          <p:cNvPr id="23" name="Rectangle 2">
            <a:extLst>
              <a:ext uri="{FF2B5EF4-FFF2-40B4-BE49-F238E27FC236}">
                <a16:creationId xmlns:a16="http://schemas.microsoft.com/office/drawing/2014/main" id="{4C223C00-AB49-4466-864C-279C0B1F0626}"/>
              </a:ext>
            </a:extLst>
          </p:cNvPr>
          <p:cNvSpPr txBox="1">
            <a:spLocks noChangeArrowheads="1"/>
          </p:cNvSpPr>
          <p:nvPr/>
        </p:nvSpPr>
        <p:spPr>
          <a:xfrm>
            <a:off x="2119881" y="3801437"/>
            <a:ext cx="2701223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действия</a:t>
            </a:r>
          </a:p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мероприятия</a:t>
            </a:r>
          </a:p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события</a:t>
            </a:r>
          </a:p>
        </p:txBody>
      </p:sp>
    </p:spTree>
    <p:extLst>
      <p:ext uri="{BB962C8B-B14F-4D97-AF65-F5344CB8AC3E}">
        <p14:creationId xmlns:p14="http://schemas.microsoft.com/office/powerpoint/2010/main" val="1415849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3351790-52F0-4C0B-B2B6-E7DA2CACC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02" y="-116475"/>
            <a:ext cx="12368463" cy="173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C76F1-113C-452B-8E11-E4EA941F6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Активность, деятельность </a:t>
            </a:r>
            <a:r>
              <a:rPr lang="ru-RU" sz="3100" dirty="0">
                <a:latin typeface="+mn-lt"/>
                <a:ea typeface="+mn-ea"/>
                <a:cs typeface="+mn-cs"/>
              </a:rPr>
              <a:t>- самостоятельность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EA59FD-99A8-4DD8-8538-2E9C861BA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4463" y="1794302"/>
            <a:ext cx="3684814" cy="4351338"/>
          </a:xfrm>
        </p:spPr>
        <p:txBody>
          <a:bodyPr>
            <a:normAutofit/>
          </a:bodyPr>
          <a:lstStyle/>
          <a:p>
            <a:r>
              <a:rPr lang="ru-RU" sz="2400" dirty="0"/>
              <a:t>Пассивность </a:t>
            </a:r>
          </a:p>
          <a:p>
            <a:r>
              <a:rPr lang="ru-RU" sz="2400" dirty="0" err="1"/>
              <a:t>Интерпассивность</a:t>
            </a:r>
            <a:endParaRPr lang="ru-RU" sz="24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890BFEC-6EC6-4515-BAC6-84BD7D958CFF}"/>
              </a:ext>
            </a:extLst>
          </p:cNvPr>
          <p:cNvSpPr txBox="1">
            <a:spLocks/>
          </p:cNvSpPr>
          <p:nvPr/>
        </p:nvSpPr>
        <p:spPr>
          <a:xfrm>
            <a:off x="6345647" y="1685066"/>
            <a:ext cx="368481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/>
              <a:t>Гиперактивность</a:t>
            </a:r>
          </a:p>
          <a:p>
            <a:r>
              <a:rPr lang="ru-RU" sz="2400" dirty="0" err="1"/>
              <a:t>Проактивность</a:t>
            </a:r>
            <a:endParaRPr lang="ru-RU" sz="2400" dirty="0"/>
          </a:p>
          <a:p>
            <a:r>
              <a:rPr lang="ru-RU" sz="2400" dirty="0"/>
              <a:t>Интерактивность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DB9AD4-726E-4F01-AE01-D3E544696A58}"/>
              </a:ext>
            </a:extLst>
          </p:cNvPr>
          <p:cNvSpPr/>
          <p:nvPr/>
        </p:nvSpPr>
        <p:spPr>
          <a:xfrm>
            <a:off x="311783" y="300451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Как свойство живых </a:t>
            </a:r>
            <a:r>
              <a:rPr lang="ru-RU" u="sng" dirty="0">
                <a:solidFill>
                  <a:srgbClr val="0645A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Организм"/>
              </a:rPr>
              <a:t>организмов</a:t>
            </a:r>
            <a:r>
              <a:rPr lang="ru-RU" dirty="0">
                <a:solidFill>
                  <a:srgbClr val="202122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реагировать на внешние раздражения.  Бихевиоризм: стимул – реакция - </a:t>
            </a:r>
            <a:r>
              <a:rPr lang="ru-RU" dirty="0"/>
              <a:t>управлять собственной активностью </a:t>
            </a:r>
          </a:p>
          <a:p>
            <a:endParaRPr lang="ru-RU" dirty="0"/>
          </a:p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Регуляция  - способность управлять собственной активностью управлять собственной активностью (избирательность, произвольность.</a:t>
            </a:r>
            <a:endParaRPr lang="ru-RU" dirty="0"/>
          </a:p>
          <a:p>
            <a:endParaRPr lang="ru-RU" dirty="0">
              <a:solidFill>
                <a:srgbClr val="20212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202122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D6979E-6696-44CB-BCE6-AA23088A1F66}"/>
              </a:ext>
            </a:extLst>
          </p:cNvPr>
          <p:cNvSpPr txBox="1"/>
          <p:nvPr/>
        </p:nvSpPr>
        <p:spPr>
          <a:xfrm>
            <a:off x="6107229" y="3100908"/>
            <a:ext cx="4862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Что развиваем – субъектность (самостоятельность</a:t>
            </a:r>
          </a:p>
          <a:p>
            <a:r>
              <a:rPr lang="ru-RU" dirty="0"/>
              <a:t>Инициативность, ответственность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2BBA05-C76D-4650-9DFB-8D16BE3E1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387" y="4165865"/>
            <a:ext cx="4460031" cy="240704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FDDD79D-DB9B-4B2F-BE03-5A541E2E2008}"/>
              </a:ext>
            </a:extLst>
          </p:cNvPr>
          <p:cNvSpPr/>
          <p:nvPr/>
        </p:nvSpPr>
        <p:spPr>
          <a:xfrm>
            <a:off x="3867598" y="5979949"/>
            <a:ext cx="2794419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произвольность</a:t>
            </a:r>
          </a:p>
        </p:txBody>
      </p:sp>
    </p:spTree>
    <p:extLst>
      <p:ext uri="{BB962C8B-B14F-4D97-AF65-F5344CB8AC3E}">
        <p14:creationId xmlns:p14="http://schemas.microsoft.com/office/powerpoint/2010/main" val="6712826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AEFDED25-1170-442C-8661-4B3AF1E3CE6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668380" y="2920666"/>
            <a:ext cx="3022934" cy="742950"/>
          </a:xfrm>
        </p:spPr>
        <p:txBody>
          <a:bodyPr>
            <a:normAutofit/>
          </a:bodyPr>
          <a:lstStyle/>
          <a:p>
            <a:pPr defTabSz="685835" eaLnBrk="0" fontAlgn="base" hangingPunct="0"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Учитываем</a:t>
            </a:r>
          </a:p>
        </p:txBody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id="{6B3FF621-B0D1-43FB-A9BF-AAF653DCF0E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338855" y="1282210"/>
            <a:ext cx="6211570" cy="382434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ru-RU" sz="1500" dirty="0"/>
              <a:t>Завершение одного действия является началом другого (за исключением конца графика)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Разные действия могут осуществляться одновременно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Разные действия могут слиться в        одно событие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Одно и то же событие может послужить началом для разных действий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FEFFA4-F4D4-481C-8B0B-1427127E9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02" y="2313753"/>
            <a:ext cx="3500952" cy="34631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C23967-6D0B-42F4-8A51-7E2E5223A4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2" t="19827" r="19279" b="3688"/>
          <a:stretch/>
        </p:blipFill>
        <p:spPr>
          <a:xfrm>
            <a:off x="6562493" y="3663616"/>
            <a:ext cx="3491897" cy="1967163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8E88104-5B5C-4A3A-A4FD-6D3494151646}"/>
              </a:ext>
            </a:extLst>
          </p:cNvPr>
          <p:cNvSpPr/>
          <p:nvPr/>
        </p:nvSpPr>
        <p:spPr>
          <a:xfrm>
            <a:off x="6066459" y="3663616"/>
            <a:ext cx="4087191" cy="2104323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ru-RU" sz="135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967884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A30548A-3E50-47AF-85BF-DE2478951D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736" t="25340" r="11680" b="3555"/>
          <a:stretch/>
        </p:blipFill>
        <p:spPr>
          <a:xfrm>
            <a:off x="7198995" y="1691632"/>
            <a:ext cx="3268980" cy="1828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52C70-BF88-4C38-A246-A3B5C1B4D6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2" t="17115" r="14253" b="8226"/>
          <a:stretch/>
        </p:blipFill>
        <p:spPr>
          <a:xfrm>
            <a:off x="7170896" y="3606768"/>
            <a:ext cx="3268980" cy="2188003"/>
          </a:xfrm>
          <a:prstGeom prst="rect">
            <a:avLst/>
          </a:prstGeom>
        </p:spPr>
      </p:pic>
      <p:sp>
        <p:nvSpPr>
          <p:cNvPr id="10" name="Text Box 106">
            <a:extLst>
              <a:ext uri="{FF2B5EF4-FFF2-40B4-BE49-F238E27FC236}">
                <a16:creationId xmlns:a16="http://schemas.microsoft.com/office/drawing/2014/main" id="{C45F344A-2297-4108-9758-537704317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6381" y="4685005"/>
            <a:ext cx="3394711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350" b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Условные обозначения: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[</a:t>
            </a:r>
            <a:r>
              <a:rPr lang="ru-RU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   - начало работ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en-US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]</a:t>
            </a:r>
            <a:r>
              <a:rPr lang="ru-RU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  - завершение работ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350" b="1" dirty="0">
                <a:solidFill>
                  <a:prstClr val="black"/>
                </a:solidFill>
                <a:latin typeface="Arial" panose="020B0604020202020204" pitchFamily="34" charset="0"/>
              </a:rPr>
              <a:t>    - текущее время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350" b="1" dirty="0">
              <a:solidFill>
                <a:srgbClr val="003366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22C100-535D-4D0D-BA52-8BFD957E5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381" y="5532870"/>
            <a:ext cx="132599" cy="256055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102BFE85-386D-4AB6-8C45-B28E3EA830D8}"/>
              </a:ext>
            </a:extLst>
          </p:cNvPr>
          <p:cNvSpPr txBox="1">
            <a:spLocks noChangeArrowheads="1"/>
          </p:cNvSpPr>
          <p:nvPr/>
        </p:nvSpPr>
        <p:spPr>
          <a:xfrm>
            <a:off x="1815465" y="1197103"/>
            <a:ext cx="8372475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35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</a:rPr>
              <a:t>Форматы планирования:</a:t>
            </a:r>
          </a:p>
          <a:p>
            <a:pPr defTabSz="685835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sz="2400" dirty="0">
                <a:solidFill>
                  <a:prstClr val="black"/>
                </a:solidFill>
                <a:latin typeface="Calibri"/>
              </a:rPr>
              <a:t>г</a:t>
            </a:r>
            <a:r>
              <a:rPr lang="ru-RU" sz="2400" dirty="0" err="1">
                <a:solidFill>
                  <a:prstClr val="black"/>
                </a:solidFill>
                <a:latin typeface="Calibri"/>
              </a:rPr>
              <a:t>рафик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2400" dirty="0" err="1">
                <a:solidFill>
                  <a:prstClr val="black"/>
                </a:solidFill>
                <a:latin typeface="Calibri"/>
              </a:rPr>
              <a:t>Ганта</a:t>
            </a:r>
            <a:r>
              <a:rPr lang="ru-RU" sz="2400" dirty="0">
                <a:solidFill>
                  <a:prstClr val="black"/>
                </a:solidFill>
                <a:latin typeface="Calibri"/>
              </a:rPr>
              <a:t>, сетевой график, дорожная карта</a:t>
            </a:r>
          </a:p>
          <a:p>
            <a:pPr marL="257188" indent="-257188" defTabSz="685835">
              <a:lnSpc>
                <a:spcPct val="100000"/>
              </a:lnSpc>
              <a:spcBef>
                <a:spcPct val="20000"/>
              </a:spcBef>
              <a:defRPr/>
            </a:pPr>
            <a:endParaRPr lang="ru-RU" sz="2400" dirty="0">
              <a:solidFill>
                <a:prstClr val="black"/>
              </a:solidFill>
              <a:latin typeface="Calibri"/>
            </a:endParaRPr>
          </a:p>
          <a:p>
            <a:pPr algn="ctr" defTabSz="685835"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endParaRPr lang="ru-RU" altLang="ru-RU" sz="2925" dirty="0">
              <a:solidFill>
                <a:srgbClr val="91612F"/>
              </a:solidFill>
              <a:latin typeface="Linux Biolinum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0E80B47-3607-4E9C-861E-BA8DB06240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3" t="19434" r="10453" b="9461"/>
          <a:stretch/>
        </p:blipFill>
        <p:spPr>
          <a:xfrm>
            <a:off x="1815465" y="1720811"/>
            <a:ext cx="5653188" cy="304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923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E10AAAA7-54E3-4F40-8E2C-206FC80F529F}"/>
              </a:ext>
            </a:extLst>
          </p:cNvPr>
          <p:cNvGraphicFramePr>
            <a:graphicFrameLocks noGrp="1"/>
          </p:cNvGraphicFramePr>
          <p:nvPr/>
        </p:nvGraphicFramePr>
        <p:xfrm>
          <a:off x="2061210" y="1397000"/>
          <a:ext cx="8046720" cy="389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470">
                  <a:extLst>
                    <a:ext uri="{9D8B030D-6E8A-4147-A177-3AD203B41FA5}">
                      <a16:colId xmlns:a16="http://schemas.microsoft.com/office/drawing/2014/main" val="4041225672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1287988834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3641438956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3309823625"/>
                    </a:ext>
                  </a:extLst>
                </a:gridCol>
                <a:gridCol w="1154430">
                  <a:extLst>
                    <a:ext uri="{9D8B030D-6E8A-4147-A177-3AD203B41FA5}">
                      <a16:colId xmlns:a16="http://schemas.microsoft.com/office/drawing/2014/main" val="1776829768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ru-RU" sz="1300" dirty="0"/>
                        <a:t>№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Результат/ показатель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Ответственный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1139708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проектной идеи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Презентация на Форуме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02.11.18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52077443"/>
                  </a:ext>
                </a:extLst>
              </a:tr>
              <a:tr h="498920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размещение документов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Соглашение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Проектная заявка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работы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20967253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виртуальной странички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пилотной площадки в Проектном офисе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Материалы о ПП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1209594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координатора ПП в учебно-проектировочном семинаре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Удостоверение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06.12.18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56393593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тематического педсовета ПП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фото-/видео- материалы, анонс программы (новости)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36336791"/>
                  </a:ext>
                </a:extLst>
              </a:tr>
              <a:tr h="498920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образовательных и научно – методических мероприятиях ГАУ ДПО ПК ИРО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Сертификаты об участии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октябрь 2019 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54903924"/>
                  </a:ext>
                </a:extLst>
              </a:tr>
              <a:tr h="501777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Апробация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Размещение на виртуальной странице пилотной площадки фото-,видеоматериалов, методических разработок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– октябрь 2019 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20257062"/>
                  </a:ext>
                </a:extLst>
              </a:tr>
              <a:tr h="843534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презентация образовательных продуктов, разработанных в рамках региональных пилотных проектов, презентация результатов инновационной работы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Размещение на виртуальной странице пилотной площадки образовательных продуктов, разработанных в рамках региональных пилотных проектов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01.11.19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69556201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13235D-6907-4216-B0F9-F67CDD0E9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455" y="4451163"/>
            <a:ext cx="3500952" cy="346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822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695CA8-E418-4EBE-A2EB-D3803F63D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711" y="2134577"/>
            <a:ext cx="6287046" cy="3024422"/>
          </a:xfrm>
          <a:prstGeom prst="rect">
            <a:avLst/>
          </a:prstGeom>
        </p:spPr>
      </p:pic>
      <p:sp>
        <p:nvSpPr>
          <p:cNvPr id="207875" name="Объект 2"/>
          <p:cNvSpPr>
            <a:spLocks noGrp="1"/>
          </p:cNvSpPr>
          <p:nvPr>
            <p:ph idx="1"/>
          </p:nvPr>
        </p:nvSpPr>
        <p:spPr>
          <a:xfrm>
            <a:off x="5272404" y="2383205"/>
            <a:ext cx="8229600" cy="339447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смысл полученных результатов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соотношение полученных результатов </a:t>
            </a: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 уже имеющимися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перспективы дальнейших исследований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рекомендации</a:t>
            </a:r>
            <a:endParaRPr lang="ru-RU" altLang="ru-RU" sz="18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39993" y="2534681"/>
            <a:ext cx="2167716" cy="12881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55000" lnSpcReduction="20000"/>
          </a:bodyPr>
          <a:lstStyle/>
          <a:p>
            <a:pPr algn="ctr" defTabSz="857250">
              <a:spcBef>
                <a:spcPct val="0"/>
              </a:spcBef>
              <a:defRPr/>
            </a:pPr>
            <a:r>
              <a:rPr lang="ru-RU" sz="3600" dirty="0">
                <a:solidFill>
                  <a:srgbClr val="003366"/>
                </a:solidFill>
                <a:latin typeface="Calibri"/>
              </a:rPr>
              <a:t> </a:t>
            </a:r>
            <a:r>
              <a:rPr lang="ru-RU" sz="4350" dirty="0">
                <a:solidFill>
                  <a:srgbClr val="91612F"/>
                </a:solidFill>
                <a:latin typeface="Linux Biolinum"/>
              </a:rPr>
              <a:t>Выводы, </a:t>
            </a:r>
          </a:p>
          <a:p>
            <a:pPr algn="ctr" defTabSz="857250">
              <a:spcBef>
                <a:spcPct val="0"/>
              </a:spcBef>
              <a:defRPr/>
            </a:pPr>
            <a:r>
              <a:rPr lang="ru-RU" sz="4350" dirty="0">
                <a:solidFill>
                  <a:srgbClr val="91612F"/>
                </a:solidFill>
                <a:latin typeface="Linux Biolinum"/>
              </a:rPr>
              <a:t>интерпретация </a:t>
            </a:r>
          </a:p>
          <a:p>
            <a:pPr algn="ctr" defTabSz="857250">
              <a:spcBef>
                <a:spcPct val="0"/>
              </a:spcBef>
              <a:defRPr/>
            </a:pPr>
            <a:r>
              <a:rPr lang="ru-RU" sz="4350" dirty="0">
                <a:solidFill>
                  <a:srgbClr val="91612F"/>
                </a:solidFill>
                <a:latin typeface="Linux Biolinum"/>
              </a:rPr>
              <a:t>(знание о знании)</a:t>
            </a:r>
            <a:r>
              <a:rPr lang="ru-RU" altLang="ru-RU" sz="4350" dirty="0">
                <a:solidFill>
                  <a:srgbClr val="91612F"/>
                </a:solidFill>
                <a:latin typeface="Linux Biolinum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7977B5-D819-47A4-96EB-324799567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87" y="-18788"/>
            <a:ext cx="3651422" cy="240199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DD7EA97A-4A9D-40EA-91EA-A73E5E2D18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198041" y="5030160"/>
            <a:ext cx="248098" cy="540985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3EED5998-5ABF-4B9D-A5EF-66B867C23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14028" y="4381256"/>
            <a:ext cx="248098" cy="5409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0885C6-FF39-4FFE-A080-ED3CA64EE8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14028" y="3787968"/>
            <a:ext cx="248097" cy="540985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B25FBC23-478C-4B19-BCF2-D29619C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48758" y="1917501"/>
            <a:ext cx="248096" cy="540985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8A77029-102A-4783-94CE-6B5CF9140A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48758" y="1290399"/>
            <a:ext cx="248096" cy="526074"/>
          </a:xfrm>
          <a:prstGeom prst="rect">
            <a:avLst/>
          </a:prstGeom>
        </p:spPr>
      </p:pic>
      <p:sp>
        <p:nvSpPr>
          <p:cNvPr id="114690" name="Заголовок 1">
            <a:extLst>
              <a:ext uri="{FF2B5EF4-FFF2-40B4-BE49-F238E27FC236}">
                <a16:creationId xmlns:a16="http://schemas.microsoft.com/office/drawing/2014/main" id="{178118C2-15B7-4BD5-9F2D-83EB8E14F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678" y="1942291"/>
            <a:ext cx="2400300" cy="857250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2400" dirty="0"/>
            </a:br>
            <a: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Аннотация</a:t>
            </a:r>
            <a:b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(идея проекта)</a:t>
            </a:r>
            <a:b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15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(до 5-ти предложений)</a:t>
            </a:r>
          </a:p>
        </p:txBody>
      </p:sp>
      <p:sp>
        <p:nvSpPr>
          <p:cNvPr id="114691" name="Содержимое 2">
            <a:extLst>
              <a:ext uri="{FF2B5EF4-FFF2-40B4-BE49-F238E27FC236}">
                <a16:creationId xmlns:a16="http://schemas.microsoft.com/office/drawing/2014/main" id="{860A9CCE-BA7E-454B-848A-1642B7D9D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978" y="1417321"/>
            <a:ext cx="6137798" cy="38594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1.  Какую проблему необходимо было решить?</a:t>
            </a:r>
            <a:r>
              <a:rPr lang="ru-RU" sz="1800" dirty="0">
                <a:solidFill>
                  <a:srgbClr val="91612F"/>
                </a:solidFill>
                <a:latin typeface="Calibri"/>
              </a:rPr>
              <a:t> формулировка </a:t>
            </a:r>
            <a:r>
              <a:rPr lang="ru-RU" sz="1800" dirty="0" err="1">
                <a:solidFill>
                  <a:srgbClr val="91612F"/>
                </a:solidFill>
                <a:latin typeface="Calibri"/>
              </a:rPr>
              <a:t>кейсового</a:t>
            </a:r>
            <a:r>
              <a:rPr lang="ru-RU" sz="1800" dirty="0">
                <a:solidFill>
                  <a:srgbClr val="91612F"/>
                </a:solidFill>
                <a:latin typeface="Calibri"/>
              </a:rPr>
              <a:t> задания (проблемы)</a:t>
            </a:r>
            <a:endParaRPr lang="ru-RU" altLang="ru-RU" sz="18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2.  Почему это важно?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социальная значимость - для социального проекта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научная новизна и практическая значимость - для исследования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перспективность рынков сбыта нового продукта (услуги) – для бизнес- идеи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3.  Для кого выполняется проект (целевая группа) (для социального проекта и бизнес идеи)?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4. Как и с помощью чего вы решаете проблему? (В чем состоит проектное решение?) 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5.  Какие результаты, продукты, услуги получены (планируется получить)?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386836" y="3172543"/>
            <a:ext cx="845609" cy="231385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8369" y="4775797"/>
            <a:ext cx="2282543" cy="22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97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DD7EA97A-4A9D-40EA-91EA-A73E5E2D18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76945" y="3438847"/>
            <a:ext cx="186074" cy="405739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3EED5998-5ABF-4B9D-A5EF-66B867C23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76946" y="4266797"/>
            <a:ext cx="186074" cy="4057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0885C6-FF39-4FFE-A080-ED3CA64EE8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93338" y="3840976"/>
            <a:ext cx="186073" cy="405739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B25FBC23-478C-4B19-BCF2-D29619C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84521" y="2059207"/>
            <a:ext cx="186072" cy="405739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8A77029-102A-4783-94CE-6B5CF9140A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710569" y="1825049"/>
            <a:ext cx="186072" cy="394556"/>
          </a:xfrm>
          <a:prstGeom prst="rect">
            <a:avLst/>
          </a:prstGeom>
        </p:spPr>
      </p:pic>
      <p:sp>
        <p:nvSpPr>
          <p:cNvPr id="114690" name="Заголовок 1">
            <a:extLst>
              <a:ext uri="{FF2B5EF4-FFF2-40B4-BE49-F238E27FC236}">
                <a16:creationId xmlns:a16="http://schemas.microsoft.com/office/drawing/2014/main" id="{178118C2-15B7-4BD5-9F2D-83EB8E14F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9760" y="2313968"/>
            <a:ext cx="1800225" cy="642938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1800" dirty="0"/>
            </a:br>
            <a: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Аннотация, идея проекта, теги </a:t>
            </a:r>
            <a:b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</a:t>
            </a:r>
            <a:r>
              <a:rPr lang="en-US" sz="1547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abstract</a:t>
            </a:r>
            <a:r>
              <a:rPr lang="ru-RU" altLang="ru-RU" sz="1547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)</a:t>
            </a:r>
          </a:p>
        </p:txBody>
      </p:sp>
      <p:sp>
        <p:nvSpPr>
          <p:cNvPr id="114691" name="Содержимое 2">
            <a:extLst>
              <a:ext uri="{FF2B5EF4-FFF2-40B4-BE49-F238E27FC236}">
                <a16:creationId xmlns:a16="http://schemas.microsoft.com/office/drawing/2014/main" id="{860A9CCE-BA7E-454B-848A-1642B7D9D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9984" y="1920242"/>
            <a:ext cx="4603349" cy="2894579"/>
          </a:xfrm>
        </p:spPr>
        <p:txBody>
          <a:bodyPr>
            <a:normAutofit fontScale="92500"/>
          </a:bodyPr>
          <a:lstStyle/>
          <a:p>
            <a:pPr marL="321469" indent="-321469">
              <a:buAutoNum type="arabicPeriod"/>
            </a:pPr>
            <a:r>
              <a:rPr lang="ru-RU" altLang="ru-RU" sz="1350" dirty="0">
                <a:latin typeface="Times New Roman" panose="02020603050405020304" pitchFamily="18" charset="0"/>
              </a:rPr>
              <a:t>Какую проблему необходимо было решить?</a:t>
            </a:r>
            <a:r>
              <a:rPr lang="ru-RU" sz="1350" dirty="0">
                <a:solidFill>
                  <a:srgbClr val="91612F"/>
                </a:solidFill>
                <a:latin typeface="Calibri"/>
              </a:rPr>
              <a:t> 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2.  Почему это важно?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социальная значимость - для социального проекта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научная новизна и практическая значимость - для исследования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перспективность рынков сбыта нового продукта (услуги) – для бизнес- идеи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3.  Для кого выполняется проект (целевая группа) (для социального проекта и бизнес идеи)?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4. Как и с помощью чего вы решаете проблему? (В чем состоит проектное решение, в чем новизна предлагаемого решения?) 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5.  Какие результаты, продукты, услуги получены (планируется получить)?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F998A8-9ECF-4948-B32B-B273D5B019D2}"/>
              </a:ext>
            </a:extLst>
          </p:cNvPr>
          <p:cNvSpPr txBox="1"/>
          <p:nvPr/>
        </p:nvSpPr>
        <p:spPr>
          <a:xfrm>
            <a:off x="3417094" y="1308322"/>
            <a:ext cx="4117730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42938">
              <a:defRPr/>
            </a:pPr>
            <a:r>
              <a:rPr lang="ru-RU" sz="1898" dirty="0">
                <a:solidFill>
                  <a:srgbClr val="000000"/>
                </a:solidFill>
                <a:latin typeface="Lemon Tuesday"/>
              </a:rPr>
              <a:t>Как ёмко описать, то что вы сделали? </a:t>
            </a:r>
          </a:p>
        </p:txBody>
      </p:sp>
    </p:spTree>
    <p:extLst>
      <p:ext uri="{BB962C8B-B14F-4D97-AF65-F5344CB8AC3E}">
        <p14:creationId xmlns:p14="http://schemas.microsoft.com/office/powerpoint/2010/main" val="42698500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6" y="-99392"/>
            <a:ext cx="4520607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620688"/>
            <a:ext cx="3610744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US" sz="2800" b="1" dirty="0">
                <a:solidFill>
                  <a:srgbClr val="00285A"/>
                </a:solidFill>
                <a:latin typeface="Poppins"/>
              </a:rPr>
              <a:t>Elevator Pitch</a:t>
            </a:r>
            <a:br>
              <a:rPr lang="ru-RU" sz="2800" b="1" dirty="0">
                <a:solidFill>
                  <a:srgbClr val="00285A"/>
                </a:solidFill>
                <a:latin typeface="Poppins"/>
              </a:rPr>
            </a:b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n-cs"/>
              </a:rPr>
              <a:t>«Презентации для лифта»</a:t>
            </a:r>
            <a:b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8995" y="1412777"/>
            <a:ext cx="432048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Представление себя 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я должен слушать вас?)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2. Боль клиента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это важно слушателю?)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3. Решение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(Как мы решим вашу проблему?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4. Уникальность решения 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наше решение лучше?)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5. Приятный осадок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нас запомнят?)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14"/>
          <a:stretch/>
        </p:blipFill>
        <p:spPr bwMode="auto">
          <a:xfrm>
            <a:off x="1919541" y="2132865"/>
            <a:ext cx="3613355" cy="393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566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65BAC51-4668-3D78-C77C-F1965F41F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474" y="1825625"/>
            <a:ext cx="4022615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Традиционно – регулятивные умения обеспечивают управление учебной деятельностью посредством: </a:t>
            </a:r>
          </a:p>
          <a:p>
            <a:r>
              <a:rPr lang="ru-RU" dirty="0"/>
              <a:t>целеполагания (постановки учебной задачи через соотнесение, того, что известно и того что еще неизвестно), </a:t>
            </a:r>
          </a:p>
          <a:p>
            <a:r>
              <a:rPr lang="ru-RU" dirty="0"/>
              <a:t>планирования  (выстраивания последовательности промежуточных действий), прогнозирования (предвосхищение результата и уровня его достижения), </a:t>
            </a:r>
          </a:p>
          <a:p>
            <a:r>
              <a:rPr lang="ru-RU" dirty="0"/>
              <a:t>контроля (сличения способа действия и его результата с образцом (эталоном), </a:t>
            </a:r>
          </a:p>
          <a:p>
            <a:r>
              <a:rPr lang="ru-RU" dirty="0"/>
              <a:t>коррекция (внесение дополнений и изменений в план и способ действия) </a:t>
            </a:r>
          </a:p>
          <a:p>
            <a:r>
              <a:rPr lang="ru-RU" dirty="0"/>
              <a:t>оценка (</a:t>
            </a:r>
            <a:r>
              <a:rPr lang="ru-RU" dirty="0" err="1"/>
              <a:t>осозниние</a:t>
            </a:r>
            <a:r>
              <a:rPr lang="ru-RU" dirty="0"/>
              <a:t> качества и уровня усвоения),</a:t>
            </a:r>
          </a:p>
          <a:p>
            <a:r>
              <a:rPr lang="ru-RU" dirty="0"/>
              <a:t>волевая саморегуляция (усилия по мобилизации сил и энергии)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3B5A68-274E-15E3-B42F-EE9DBBEEAE29}"/>
              </a:ext>
            </a:extLst>
          </p:cNvPr>
          <p:cNvSpPr txBox="1"/>
          <p:nvPr/>
        </p:nvSpPr>
        <p:spPr>
          <a:xfrm>
            <a:off x="8019688" y="2056984"/>
            <a:ext cx="6093994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целеполагание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планирование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ориентировку в ситуации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прогнозирование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оценивание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принятие решения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контроль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коррекцию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рефлексию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8BF7F39-57E5-125D-D5CC-65DAFF753EA2}"/>
              </a:ext>
            </a:extLst>
          </p:cNvPr>
          <p:cNvSpPr txBox="1">
            <a:spLocks/>
          </p:cNvSpPr>
          <p:nvPr/>
        </p:nvSpPr>
        <p:spPr>
          <a:xfrm>
            <a:off x="3526348" y="421154"/>
            <a:ext cx="826569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Регулятивные УУД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умения, помогающие школьнику организовать учебную деятельность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F648DB-FC00-B98F-DAB6-A6421A475C32}"/>
              </a:ext>
            </a:extLst>
          </p:cNvPr>
          <p:cNvSpPr txBox="1"/>
          <p:nvPr/>
        </p:nvSpPr>
        <p:spPr>
          <a:xfrm>
            <a:off x="4547567" y="1778541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СУБЪЕКТНОСТЬ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D6286-4F7E-5D3D-132D-2053EC1F6407}"/>
              </a:ext>
            </a:extLst>
          </p:cNvPr>
          <p:cNvSpPr txBox="1"/>
          <p:nvPr/>
        </p:nvSpPr>
        <p:spPr>
          <a:xfrm>
            <a:off x="4339237" y="4149735"/>
            <a:ext cx="2959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СУБЪЕКТИВНОСТЬ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	(само-)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208D37F6-104B-CE99-604D-C2EC040AD96C}"/>
              </a:ext>
            </a:extLst>
          </p:cNvPr>
          <p:cNvCxnSpPr>
            <a:cxnSpLocks/>
          </p:cNvCxnSpPr>
          <p:nvPr/>
        </p:nvCxnSpPr>
        <p:spPr>
          <a:xfrm>
            <a:off x="5818970" y="2350835"/>
            <a:ext cx="0" cy="165045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024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7177AF-F59F-490F-BC57-C0063BAD9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706519"/>
          </a:xfrm>
          <a:prstGeom prst="rect">
            <a:avLst/>
          </a:prstGeom>
        </p:spPr>
      </p:pic>
      <p:sp>
        <p:nvSpPr>
          <p:cNvPr id="1105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Становление субъектности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38400" y="1773239"/>
            <a:ext cx="7772400" cy="20161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ru-RU" dirty="0">
                <a:solidFill>
                  <a:srgbClr val="FF0000"/>
                </a:solidFill>
              </a:rPr>
              <a:t>Субъект </a:t>
            </a:r>
            <a:r>
              <a:rPr lang="ru-RU" dirty="0"/>
              <a:t>- источник активности, автор, творец, хозяин, инициатор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ru-RU" dirty="0">
                <a:solidFill>
                  <a:srgbClr val="FF0000"/>
                </a:solidFill>
              </a:rPr>
              <a:t>Субъект учебной деятельности </a:t>
            </a:r>
            <a:r>
              <a:rPr lang="ru-RU" dirty="0"/>
              <a:t>– «искать то, чего ещё нет, но что всё-таки возможно и что дано субъекту лишь как цель» (В.В. Давыдов)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sz="2000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424113" y="3789363"/>
          <a:ext cx="7272336" cy="254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4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979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1"/>
                          </a:solidFill>
                        </a:rPr>
                        <a:t>Начальная школа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</a:rPr>
                        <a:t>Основная школа</a:t>
                      </a:r>
                    </a:p>
                    <a:p>
                      <a:endParaRPr lang="ru-RU" sz="1800" dirty="0"/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Старшая школа</a:t>
                      </a:r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92">
                <a:tc>
                  <a:txBody>
                    <a:bodyPr/>
                    <a:lstStyle/>
                    <a:p>
                      <a:r>
                        <a:rPr lang="ru-RU" sz="1800" dirty="0"/>
                        <a:t>субъект совместной учебной деятельности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Индивидуальный субъект</a:t>
                      </a:r>
                    </a:p>
                    <a:p>
                      <a:r>
                        <a:rPr lang="ru-RU" sz="1800" dirty="0"/>
                        <a:t>деятельности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Субъект</a:t>
                      </a:r>
                      <a:r>
                        <a:rPr lang="ru-RU" sz="1800" baseline="0" dirty="0"/>
                        <a:t> жизнедеятельности</a:t>
                      </a:r>
                      <a:endParaRPr lang="ru-RU" sz="1800" dirty="0"/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5979">
                <a:tc>
                  <a:txBody>
                    <a:bodyPr/>
                    <a:lstStyle/>
                    <a:p>
                      <a:r>
                        <a:rPr lang="ru-RU" sz="1800" dirty="0"/>
                        <a:t>Интерес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Цель</a:t>
                      </a:r>
                    </a:p>
                    <a:p>
                      <a:endParaRPr lang="ru-RU" sz="1800" dirty="0"/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Проблема</a:t>
                      </a:r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80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3259410-7931-4181-8B27-B48317802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006" y="-258462"/>
            <a:ext cx="4886425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8BB6C-F61D-4909-83E6-4DB99E2AB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832" y="2222801"/>
            <a:ext cx="3387290" cy="1325563"/>
          </a:xfrm>
        </p:spPr>
        <p:txBody>
          <a:bodyPr>
            <a:normAutofit/>
          </a:bodyPr>
          <a:lstStyle/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Источники</a:t>
            </a:r>
            <a:b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Факторы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95780-B386-4191-85EB-15DC05B63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4200" y="1503588"/>
            <a:ext cx="10515600" cy="4351338"/>
          </a:xfrm>
        </p:spPr>
        <p:txBody>
          <a:bodyPr/>
          <a:lstStyle/>
          <a:p>
            <a:r>
              <a:rPr lang="ru-RU" dirty="0"/>
              <a:t>Здоровье</a:t>
            </a:r>
          </a:p>
          <a:p>
            <a:r>
              <a:rPr lang="ru-RU" dirty="0"/>
              <a:t>Образ жизни</a:t>
            </a:r>
          </a:p>
          <a:p>
            <a:r>
              <a:rPr lang="ru-RU" dirty="0"/>
              <a:t>Забота</a:t>
            </a:r>
          </a:p>
          <a:p>
            <a:r>
              <a:rPr lang="ru-RU" dirty="0"/>
              <a:t>Свободное время</a:t>
            </a:r>
          </a:p>
          <a:p>
            <a:r>
              <a:rPr lang="ru-RU" dirty="0"/>
              <a:t>Воля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486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8124825" y="3871914"/>
            <a:ext cx="2128838" cy="225742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475" y="-11906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ru-RU" sz="29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Деятельность</a:t>
            </a:r>
          </a:p>
        </p:txBody>
      </p:sp>
      <p:sp>
        <p:nvSpPr>
          <p:cNvPr id="105476" name="Объект 2"/>
          <p:cNvSpPr>
            <a:spLocks noGrp="1"/>
          </p:cNvSpPr>
          <p:nvPr>
            <p:ph idx="1"/>
          </p:nvPr>
        </p:nvSpPr>
        <p:spPr>
          <a:xfrm>
            <a:off x="1981200" y="636588"/>
            <a:ext cx="6915150" cy="5611812"/>
          </a:xfrm>
        </p:spPr>
        <p:txBody>
          <a:bodyPr/>
          <a:lstStyle/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Деятельность — это активное взаимодействие человека со средой, при котором он достигает сознательно поставленной цели, возникшей в результате появления у него определенной потребности, мотива (А. Леонтьев)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	Структура деятельности</a:t>
            </a:r>
          </a:p>
        </p:txBody>
      </p:sp>
      <p:pic>
        <p:nvPicPr>
          <p:cNvPr id="105477" name="Рисунок 3" descr="Человек как субъект деятельности. Развитие деятельности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4414839"/>
            <a:ext cx="5500688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8" name="TextBox 4"/>
          <p:cNvSpPr txBox="1">
            <a:spLocks noChangeArrowheads="1"/>
          </p:cNvSpPr>
          <p:nvPr/>
        </p:nvSpPr>
        <p:spPr bwMode="auto">
          <a:xfrm>
            <a:off x="8299450" y="4122739"/>
            <a:ext cx="18859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Потребность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Мотив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Цель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Средства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Действия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b="0" dirty="0">
                <a:solidFill>
                  <a:srgbClr val="000000"/>
                </a:solidFill>
              </a:rPr>
              <a:t>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745469930"/>
      </p:ext>
    </p:extLst>
  </p:cSld>
  <p:clrMapOvr>
    <a:masterClrMapping/>
  </p:clrMapOvr>
  <p:transition spd="slow"/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ample">
  <a:themeElements>
    <a:clrScheme name="sample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3032</Words>
  <Application>Microsoft Office PowerPoint</Application>
  <PresentationFormat>Широкоэкранный</PresentationFormat>
  <Paragraphs>574</Paragraphs>
  <Slides>56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23</vt:i4>
      </vt:variant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90" baseType="lpstr">
      <vt:lpstr>맑은 고딕</vt:lpstr>
      <vt:lpstr>-apple-system</vt:lpstr>
      <vt:lpstr>Arial</vt:lpstr>
      <vt:lpstr>Calibri</vt:lpstr>
      <vt:lpstr>Calibri Light</vt:lpstr>
      <vt:lpstr>Cambria</vt:lpstr>
      <vt:lpstr>Comic Sans MS</vt:lpstr>
      <vt:lpstr>Franklin Gothic Book</vt:lpstr>
      <vt:lpstr>Garamond</vt:lpstr>
      <vt:lpstr>Lemon Tuesday</vt:lpstr>
      <vt:lpstr>Linux Biolinum</vt:lpstr>
      <vt:lpstr>Palatino Linotype</vt:lpstr>
      <vt:lpstr>Perpetua</vt:lpstr>
      <vt:lpstr>Poppins</vt:lpstr>
      <vt:lpstr>PTSans</vt:lpstr>
      <vt:lpstr>Segoe Print</vt:lpstr>
      <vt:lpstr>Symbol</vt:lpstr>
      <vt:lpstr>Tempus Sans ITC</vt:lpstr>
      <vt:lpstr>Times New Roman</vt:lpstr>
      <vt:lpstr>Ubuntu</vt:lpstr>
      <vt:lpstr>Verdana</vt:lpstr>
      <vt:lpstr>Wingdings</vt:lpstr>
      <vt:lpstr>Wingdings 2</vt:lpstr>
      <vt:lpstr>Тема Office</vt:lpstr>
      <vt:lpstr>Оформление по умолчанию</vt:lpstr>
      <vt:lpstr>sample</vt:lpstr>
      <vt:lpstr>Office Theme</vt:lpstr>
      <vt:lpstr>4_Оформление по умолчанию</vt:lpstr>
      <vt:lpstr>3_Тема Office</vt:lpstr>
      <vt:lpstr>1_Справедливость</vt:lpstr>
      <vt:lpstr>1_Office Theme</vt:lpstr>
      <vt:lpstr>1_Тема Office</vt:lpstr>
      <vt:lpstr>4_Тема Office</vt:lpstr>
      <vt:lpstr>Image</vt:lpstr>
      <vt:lpstr>Презентация PowerPoint</vt:lpstr>
      <vt:lpstr>Презентация PowerPoint</vt:lpstr>
      <vt:lpstr> </vt:lpstr>
      <vt:lpstr>Человеческие дары образованию</vt:lpstr>
      <vt:lpstr>Активность, деятельность - самостоятельность</vt:lpstr>
      <vt:lpstr>Презентация PowerPoint</vt:lpstr>
      <vt:lpstr>Становление субъектности</vt:lpstr>
      <vt:lpstr>Источники Факторы</vt:lpstr>
      <vt:lpstr>Деятельность</vt:lpstr>
      <vt:lpstr>Презентация PowerPoint</vt:lpstr>
      <vt:lpstr>Смена ведущего типа деятельности</vt:lpstr>
      <vt:lpstr>УЧЕБНАЯ ДЕЯТЕЛЬНОСТЬ</vt:lpstr>
      <vt:lpstr>инфантиллизация растление    мнемонические правила  </vt:lpstr>
      <vt:lpstr>Презентация PowerPoint</vt:lpstr>
      <vt:lpstr>НОВЫЙ СПОСОБ ОБЩЕСТВЕННОЙ РЕГУЛЯЦИИ: ПРОЕКТНАЯ КУЛЬТУРА СТАЛА ВЛИЯТЬ НА </vt:lpstr>
      <vt:lpstr>КОГДА ВОЗНИКАЕТ ПОТРЕБНОСТЬ В ПРОЕКТНОМ УПРАВЛЕНИИ? </vt:lpstr>
      <vt:lpstr>НОВЫЙ СПОСОБ ОБЩЕСТВЕННОЙ РЕГУЛЯЦИИ: ПРОЕКТНАЯ КУЛЬТУРА СТАЛА ВЛИЯТЬ НА </vt:lpstr>
      <vt:lpstr>ЧТО ТАКОЕ ПРОЕКТ?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педагогов в Приморском крае?</vt:lpstr>
      <vt:lpstr>Презентация PowerPoint</vt:lpstr>
      <vt:lpstr>Презентация PowerPoint</vt:lpstr>
      <vt:lpstr>Презентация PowerPoint</vt:lpstr>
      <vt:lpstr> Социальные творческие и ремесленные инклюзивные мастерские для подростков и взрослых с РАС и другими нарушениями интеллектуального развития в клубе прикладной экологии г. Уфа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актуальность? (знание о незнании) </vt:lpstr>
      <vt:lpstr>Что такое актуальность? (знание о незнании) </vt:lpstr>
      <vt:lpstr>Презентация PowerPoint</vt:lpstr>
      <vt:lpstr>Цель: Зачем? </vt:lpstr>
      <vt:lpstr>2. SMART –  цели</vt:lpstr>
      <vt:lpstr>Презентация PowerPoint</vt:lpstr>
      <vt:lpstr>Презентация PowerPoint</vt:lpstr>
      <vt:lpstr>Презентация PowerPoint</vt:lpstr>
      <vt:lpstr>Презентация PowerPoint</vt:lpstr>
      <vt:lpstr>Учитываем</vt:lpstr>
      <vt:lpstr>Презентация PowerPoint</vt:lpstr>
      <vt:lpstr>Презентация PowerPoint</vt:lpstr>
      <vt:lpstr>Презентация PowerPoint</vt:lpstr>
      <vt:lpstr> Аннотация (идея проекта) (до 5-ти предложений)</vt:lpstr>
      <vt:lpstr> Аннотация, идея проекта, теги  (abstract)</vt:lpstr>
      <vt:lpstr>Elevator Pitch «Презентации для лифта»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Dns</dc:creator>
  <cp:lastModifiedBy>Александр В. Петрунько</cp:lastModifiedBy>
  <cp:revision>48</cp:revision>
  <dcterms:created xsi:type="dcterms:W3CDTF">2025-09-15T11:57:16Z</dcterms:created>
  <dcterms:modified xsi:type="dcterms:W3CDTF">2025-09-18T01:10:41Z</dcterms:modified>
</cp:coreProperties>
</file>